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65" r:id="rId3"/>
    <p:sldId id="257" r:id="rId4"/>
    <p:sldId id="258" r:id="rId5"/>
    <p:sldId id="259" r:id="rId6"/>
    <p:sldId id="266" r:id="rId7"/>
    <p:sldId id="260" r:id="rId8"/>
    <p:sldId id="267" r:id="rId9"/>
    <p:sldId id="268" r:id="rId10"/>
    <p:sldId id="269" r:id="rId11"/>
    <p:sldId id="270" r:id="rId12"/>
    <p:sldId id="271" r:id="rId13"/>
    <p:sldId id="261" r:id="rId14"/>
    <p:sldId id="262" r:id="rId15"/>
    <p:sldId id="263" r:id="rId16"/>
    <p:sldId id="264" r:id="rId17"/>
    <p:sldId id="274" r:id="rId18"/>
    <p:sldId id="275" r:id="rId19"/>
    <p:sldId id="272" r:id="rId20"/>
    <p:sldId id="273"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84" y="-5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E1EEF8-674A-4971-8CAD-6B0BB69C8134}" type="datetimeFigureOut">
              <a:rPr lang="it-IT" smtClean="0"/>
              <a:t>12/12/2019</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02574E-B0AF-4FB4-9835-8757902DE7D0}" type="slidenum">
              <a:rPr lang="it-IT" smtClean="0"/>
              <a:t>‹N›</a:t>
            </a:fld>
            <a:endParaRPr lang="it-IT"/>
          </a:p>
        </p:txBody>
      </p:sp>
    </p:spTree>
    <p:extLst>
      <p:ext uri="{BB962C8B-B14F-4D97-AF65-F5344CB8AC3E}">
        <p14:creationId xmlns:p14="http://schemas.microsoft.com/office/powerpoint/2010/main" val="2575083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102574E-B0AF-4FB4-9835-8757902DE7D0}" type="slidenum">
              <a:rPr lang="it-IT" smtClean="0"/>
              <a:t>1</a:t>
            </a:fld>
            <a:endParaRPr lang="it-IT"/>
          </a:p>
        </p:txBody>
      </p:sp>
    </p:spTree>
    <p:extLst>
      <p:ext uri="{BB962C8B-B14F-4D97-AF65-F5344CB8AC3E}">
        <p14:creationId xmlns:p14="http://schemas.microsoft.com/office/powerpoint/2010/main" val="116518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102574E-B0AF-4FB4-9835-8757902DE7D0}" type="slidenum">
              <a:rPr lang="it-IT" smtClean="0"/>
              <a:t>10</a:t>
            </a:fld>
            <a:endParaRPr lang="it-IT"/>
          </a:p>
        </p:txBody>
      </p:sp>
    </p:spTree>
    <p:extLst>
      <p:ext uri="{BB962C8B-B14F-4D97-AF65-F5344CB8AC3E}">
        <p14:creationId xmlns:p14="http://schemas.microsoft.com/office/powerpoint/2010/main" val="375021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102574E-B0AF-4FB4-9835-8757902DE7D0}" type="slidenum">
              <a:rPr lang="it-IT" smtClean="0"/>
              <a:t>11</a:t>
            </a:fld>
            <a:endParaRPr lang="it-IT"/>
          </a:p>
        </p:txBody>
      </p:sp>
    </p:spTree>
    <p:extLst>
      <p:ext uri="{BB962C8B-B14F-4D97-AF65-F5344CB8AC3E}">
        <p14:creationId xmlns:p14="http://schemas.microsoft.com/office/powerpoint/2010/main" val="1670873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102574E-B0AF-4FB4-9835-8757902DE7D0}" type="slidenum">
              <a:rPr lang="it-IT" smtClean="0"/>
              <a:t>12</a:t>
            </a:fld>
            <a:endParaRPr lang="it-IT"/>
          </a:p>
        </p:txBody>
      </p:sp>
    </p:spTree>
    <p:extLst>
      <p:ext uri="{BB962C8B-B14F-4D97-AF65-F5344CB8AC3E}">
        <p14:creationId xmlns:p14="http://schemas.microsoft.com/office/powerpoint/2010/main" val="3307447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102574E-B0AF-4FB4-9835-8757902DE7D0}" type="slidenum">
              <a:rPr lang="it-IT" smtClean="0"/>
              <a:t>13</a:t>
            </a:fld>
            <a:endParaRPr lang="it-IT"/>
          </a:p>
        </p:txBody>
      </p:sp>
    </p:spTree>
    <p:extLst>
      <p:ext uri="{BB962C8B-B14F-4D97-AF65-F5344CB8AC3E}">
        <p14:creationId xmlns:p14="http://schemas.microsoft.com/office/powerpoint/2010/main" val="1133398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102574E-B0AF-4FB4-9835-8757902DE7D0}" type="slidenum">
              <a:rPr lang="it-IT" smtClean="0"/>
              <a:t>14</a:t>
            </a:fld>
            <a:endParaRPr lang="it-IT"/>
          </a:p>
        </p:txBody>
      </p:sp>
    </p:spTree>
    <p:extLst>
      <p:ext uri="{BB962C8B-B14F-4D97-AF65-F5344CB8AC3E}">
        <p14:creationId xmlns:p14="http://schemas.microsoft.com/office/powerpoint/2010/main" val="3446867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102574E-B0AF-4FB4-9835-8757902DE7D0}" type="slidenum">
              <a:rPr lang="it-IT" smtClean="0"/>
              <a:t>15</a:t>
            </a:fld>
            <a:endParaRPr lang="it-IT"/>
          </a:p>
        </p:txBody>
      </p:sp>
    </p:spTree>
    <p:extLst>
      <p:ext uri="{BB962C8B-B14F-4D97-AF65-F5344CB8AC3E}">
        <p14:creationId xmlns:p14="http://schemas.microsoft.com/office/powerpoint/2010/main" val="1962299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102574E-B0AF-4FB4-9835-8757902DE7D0}" type="slidenum">
              <a:rPr lang="it-IT" smtClean="0"/>
              <a:t>16</a:t>
            </a:fld>
            <a:endParaRPr lang="it-IT"/>
          </a:p>
        </p:txBody>
      </p:sp>
    </p:spTree>
    <p:extLst>
      <p:ext uri="{BB962C8B-B14F-4D97-AF65-F5344CB8AC3E}">
        <p14:creationId xmlns:p14="http://schemas.microsoft.com/office/powerpoint/2010/main" val="1017716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102574E-B0AF-4FB4-9835-8757902DE7D0}" type="slidenum">
              <a:rPr lang="it-IT" smtClean="0"/>
              <a:t>17</a:t>
            </a:fld>
            <a:endParaRPr lang="it-IT"/>
          </a:p>
        </p:txBody>
      </p:sp>
    </p:spTree>
    <p:extLst>
      <p:ext uri="{BB962C8B-B14F-4D97-AF65-F5344CB8AC3E}">
        <p14:creationId xmlns:p14="http://schemas.microsoft.com/office/powerpoint/2010/main" val="3334207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102574E-B0AF-4FB4-9835-8757902DE7D0}" type="slidenum">
              <a:rPr lang="it-IT" smtClean="0"/>
              <a:t>18</a:t>
            </a:fld>
            <a:endParaRPr lang="it-IT"/>
          </a:p>
        </p:txBody>
      </p:sp>
    </p:spTree>
    <p:extLst>
      <p:ext uri="{BB962C8B-B14F-4D97-AF65-F5344CB8AC3E}">
        <p14:creationId xmlns:p14="http://schemas.microsoft.com/office/powerpoint/2010/main" val="383155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102574E-B0AF-4FB4-9835-8757902DE7D0}" type="slidenum">
              <a:rPr lang="it-IT" smtClean="0"/>
              <a:t>19</a:t>
            </a:fld>
            <a:endParaRPr lang="it-IT"/>
          </a:p>
        </p:txBody>
      </p:sp>
    </p:spTree>
    <p:extLst>
      <p:ext uri="{BB962C8B-B14F-4D97-AF65-F5344CB8AC3E}">
        <p14:creationId xmlns:p14="http://schemas.microsoft.com/office/powerpoint/2010/main" val="71236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102574E-B0AF-4FB4-9835-8757902DE7D0}" type="slidenum">
              <a:rPr lang="it-IT" smtClean="0"/>
              <a:t>2</a:t>
            </a:fld>
            <a:endParaRPr lang="it-IT"/>
          </a:p>
        </p:txBody>
      </p:sp>
    </p:spTree>
    <p:extLst>
      <p:ext uri="{BB962C8B-B14F-4D97-AF65-F5344CB8AC3E}">
        <p14:creationId xmlns:p14="http://schemas.microsoft.com/office/powerpoint/2010/main" val="2978309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102574E-B0AF-4FB4-9835-8757902DE7D0}" type="slidenum">
              <a:rPr lang="it-IT" smtClean="0"/>
              <a:t>20</a:t>
            </a:fld>
            <a:endParaRPr lang="it-IT"/>
          </a:p>
        </p:txBody>
      </p:sp>
    </p:spTree>
    <p:extLst>
      <p:ext uri="{BB962C8B-B14F-4D97-AF65-F5344CB8AC3E}">
        <p14:creationId xmlns:p14="http://schemas.microsoft.com/office/powerpoint/2010/main" val="1707076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102574E-B0AF-4FB4-9835-8757902DE7D0}" type="slidenum">
              <a:rPr lang="it-IT" smtClean="0"/>
              <a:t>21</a:t>
            </a:fld>
            <a:endParaRPr lang="it-IT"/>
          </a:p>
        </p:txBody>
      </p:sp>
    </p:spTree>
    <p:extLst>
      <p:ext uri="{BB962C8B-B14F-4D97-AF65-F5344CB8AC3E}">
        <p14:creationId xmlns:p14="http://schemas.microsoft.com/office/powerpoint/2010/main" val="2053494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102574E-B0AF-4FB4-9835-8757902DE7D0}" type="slidenum">
              <a:rPr lang="it-IT" smtClean="0"/>
              <a:t>3</a:t>
            </a:fld>
            <a:endParaRPr lang="it-IT"/>
          </a:p>
        </p:txBody>
      </p:sp>
    </p:spTree>
    <p:extLst>
      <p:ext uri="{BB962C8B-B14F-4D97-AF65-F5344CB8AC3E}">
        <p14:creationId xmlns:p14="http://schemas.microsoft.com/office/powerpoint/2010/main" val="3276324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102574E-B0AF-4FB4-9835-8757902DE7D0}" type="slidenum">
              <a:rPr lang="it-IT" smtClean="0"/>
              <a:t>4</a:t>
            </a:fld>
            <a:endParaRPr lang="it-IT"/>
          </a:p>
        </p:txBody>
      </p:sp>
    </p:spTree>
    <p:extLst>
      <p:ext uri="{BB962C8B-B14F-4D97-AF65-F5344CB8AC3E}">
        <p14:creationId xmlns:p14="http://schemas.microsoft.com/office/powerpoint/2010/main" val="520187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102574E-B0AF-4FB4-9835-8757902DE7D0}" type="slidenum">
              <a:rPr lang="it-IT" smtClean="0"/>
              <a:t>5</a:t>
            </a:fld>
            <a:endParaRPr lang="it-IT"/>
          </a:p>
        </p:txBody>
      </p:sp>
    </p:spTree>
    <p:extLst>
      <p:ext uri="{BB962C8B-B14F-4D97-AF65-F5344CB8AC3E}">
        <p14:creationId xmlns:p14="http://schemas.microsoft.com/office/powerpoint/2010/main" val="3392765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102574E-B0AF-4FB4-9835-8757902DE7D0}" type="slidenum">
              <a:rPr lang="it-IT" smtClean="0"/>
              <a:t>6</a:t>
            </a:fld>
            <a:endParaRPr lang="it-IT"/>
          </a:p>
        </p:txBody>
      </p:sp>
    </p:spTree>
    <p:extLst>
      <p:ext uri="{BB962C8B-B14F-4D97-AF65-F5344CB8AC3E}">
        <p14:creationId xmlns:p14="http://schemas.microsoft.com/office/powerpoint/2010/main" val="1521275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102574E-B0AF-4FB4-9835-8757902DE7D0}" type="slidenum">
              <a:rPr lang="it-IT" smtClean="0"/>
              <a:t>7</a:t>
            </a:fld>
            <a:endParaRPr lang="it-IT"/>
          </a:p>
        </p:txBody>
      </p:sp>
    </p:spTree>
    <p:extLst>
      <p:ext uri="{BB962C8B-B14F-4D97-AF65-F5344CB8AC3E}">
        <p14:creationId xmlns:p14="http://schemas.microsoft.com/office/powerpoint/2010/main" val="30816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102574E-B0AF-4FB4-9835-8757902DE7D0}" type="slidenum">
              <a:rPr lang="it-IT" smtClean="0"/>
              <a:t>8</a:t>
            </a:fld>
            <a:endParaRPr lang="it-IT"/>
          </a:p>
        </p:txBody>
      </p:sp>
    </p:spTree>
    <p:extLst>
      <p:ext uri="{BB962C8B-B14F-4D97-AF65-F5344CB8AC3E}">
        <p14:creationId xmlns:p14="http://schemas.microsoft.com/office/powerpoint/2010/main" val="1912059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102574E-B0AF-4FB4-9835-8757902DE7D0}" type="slidenum">
              <a:rPr lang="it-IT" smtClean="0"/>
              <a:t>9</a:t>
            </a:fld>
            <a:endParaRPr lang="it-IT"/>
          </a:p>
        </p:txBody>
      </p:sp>
    </p:spTree>
    <p:extLst>
      <p:ext uri="{BB962C8B-B14F-4D97-AF65-F5344CB8AC3E}">
        <p14:creationId xmlns:p14="http://schemas.microsoft.com/office/powerpoint/2010/main" val="244527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42A54C80-263E-416B-A8E0-580EDEADCBDC}" type="datetimeFigureOut">
              <a:rPr lang="en-US" dirty="0"/>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12/12/2019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it-it.facebook.com/salviniofficial/videos/salvini-populismo-no-%C3%A8-solo-buon-senso/10154469150113155/" TargetMode="External"/><Relationship Id="rId7" Type="http://schemas.openxmlformats.org/officeDocument/2006/relationships/hyperlink" Target="https://youtu.be/4EGuVpoVzBI?t=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youtu.be/RMJzCEJRqBY?t=283"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ZSSjBIAE0LI?t=8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youtu.be/fBDyt6_D65s"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ssuu.com/istitutoluigisturzo/docs/vol_4_-i_discorsi_politici_pag_1-22/1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youtu.be/vQVTihdJIAA?t=61" TargetMode="External"/><Relationship Id="rId7" Type="http://schemas.openxmlformats.org/officeDocument/2006/relationships/hyperlink" Target="https://youtu.be/-bPyvmiUkxk?t=2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youtu.be/fxGN9AExqcI?t=21"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youtu.be/aHnOmd2uBO8?t=39" TargetMode="External"/><Relationship Id="rId7" Type="http://schemas.openxmlformats.org/officeDocument/2006/relationships/hyperlink" Target="https://youtu.be/6ibMvx1euiM?t=3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youtu.be/YcAd5km8_nE"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reccani.it/magazine/lingua_italiana/articoli/parole/Neopolitica5.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dirty="0" smtClean="0">
                <a:solidFill>
                  <a:schemeClr val="accent2"/>
                </a:solidFill>
                <a:effectLst>
                  <a:outerShdw blurRad="38100" dist="38100" dir="2700000" algn="tl">
                    <a:srgbClr val="000000">
                      <a:alpha val="43137"/>
                    </a:srgbClr>
                  </a:outerShdw>
                </a:effectLst>
              </a:rPr>
              <a:t>LE PAROLE</a:t>
            </a:r>
            <a:br>
              <a:rPr lang="it-IT" b="1" dirty="0" smtClean="0">
                <a:solidFill>
                  <a:schemeClr val="accent2"/>
                </a:solidFill>
                <a:effectLst>
                  <a:outerShdw blurRad="38100" dist="38100" dir="2700000" algn="tl">
                    <a:srgbClr val="000000">
                      <a:alpha val="43137"/>
                    </a:srgbClr>
                  </a:outerShdw>
                </a:effectLst>
              </a:rPr>
            </a:br>
            <a:r>
              <a:rPr lang="it-IT" b="1" dirty="0" smtClean="0">
                <a:solidFill>
                  <a:schemeClr val="accent2"/>
                </a:solidFill>
                <a:effectLst>
                  <a:outerShdw blurRad="38100" dist="38100" dir="2700000" algn="tl">
                    <a:srgbClr val="000000">
                      <a:alpha val="43137"/>
                    </a:srgbClr>
                  </a:outerShdw>
                </a:effectLst>
              </a:rPr>
              <a:t>DELLA POLITICA</a:t>
            </a:r>
            <a:endParaRPr lang="it-IT" b="1" dirty="0">
              <a:solidFill>
                <a:schemeClr val="accent2"/>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1507067" y="4050836"/>
            <a:ext cx="7766936" cy="1096899"/>
          </a:xfrm>
        </p:spPr>
        <p:txBody>
          <a:bodyPr>
            <a:normAutofit/>
          </a:bodyPr>
          <a:lstStyle/>
          <a:p>
            <a:r>
              <a:rPr lang="it-IT" sz="2400" b="1" dirty="0" smtClean="0">
                <a:solidFill>
                  <a:schemeClr val="tx1">
                    <a:lumMod val="65000"/>
                    <a:lumOff val="35000"/>
                  </a:schemeClr>
                </a:solidFill>
                <a:effectLst>
                  <a:outerShdw blurRad="38100" dist="38100" dir="2700000" algn="tl">
                    <a:srgbClr val="000000">
                      <a:alpha val="43137"/>
                    </a:srgbClr>
                  </a:outerShdw>
                </a:effectLst>
              </a:rPr>
              <a:t>Tra vecchi e nuovi “-</a:t>
            </a:r>
            <a:r>
              <a:rPr lang="it-IT" sz="2400" b="1" i="1" dirty="0" err="1" smtClean="0">
                <a:solidFill>
                  <a:schemeClr val="tx1">
                    <a:lumMod val="65000"/>
                    <a:lumOff val="35000"/>
                  </a:schemeClr>
                </a:solidFill>
                <a:effectLst>
                  <a:outerShdw blurRad="38100" dist="38100" dir="2700000" algn="tl">
                    <a:srgbClr val="000000">
                      <a:alpha val="43137"/>
                    </a:srgbClr>
                  </a:outerShdw>
                </a:effectLst>
              </a:rPr>
              <a:t>ismi</a:t>
            </a:r>
            <a:r>
              <a:rPr lang="it-IT" sz="2400" b="1" dirty="0" smtClean="0">
                <a:solidFill>
                  <a:schemeClr val="tx1">
                    <a:lumMod val="65000"/>
                    <a:lumOff val="35000"/>
                  </a:schemeClr>
                </a:solidFill>
                <a:effectLst>
                  <a:outerShdw blurRad="38100" dist="38100" dir="2700000" algn="tl">
                    <a:srgbClr val="000000">
                      <a:alpha val="43137"/>
                    </a:srgbClr>
                  </a:outerShdw>
                </a:effectLst>
              </a:rPr>
              <a:t>” (o affini)</a:t>
            </a:r>
            <a:endParaRPr lang="it-IT" sz="2400" b="1" dirty="0">
              <a:solidFill>
                <a:schemeClr val="tx1">
                  <a:lumMod val="65000"/>
                  <a:lumOff val="35000"/>
                </a:schemeClr>
              </a:solidFill>
              <a:effectLst>
                <a:outerShdw blurRad="38100" dist="38100" dir="2700000" algn="tl">
                  <a:srgbClr val="000000">
                    <a:alpha val="43137"/>
                  </a:srgbClr>
                </a:outerShdw>
              </a:effectLst>
            </a:endParaRPr>
          </a:p>
        </p:txBody>
      </p:sp>
      <p:sp>
        <p:nvSpPr>
          <p:cNvPr id="4" name="CasellaDiTesto 3"/>
          <p:cNvSpPr txBox="1"/>
          <p:nvPr/>
        </p:nvSpPr>
        <p:spPr>
          <a:xfrm>
            <a:off x="1752600" y="864524"/>
            <a:ext cx="8686800" cy="369332"/>
          </a:xfrm>
          <a:prstGeom prst="rect">
            <a:avLst/>
          </a:prstGeom>
          <a:noFill/>
        </p:spPr>
        <p:txBody>
          <a:bodyPr wrap="square" rtlCol="0">
            <a:spAutoFit/>
          </a:bodyPr>
          <a:lstStyle/>
          <a:p>
            <a:pPr algn="ctr"/>
            <a:r>
              <a:rPr lang="it-IT" dirty="0" smtClean="0"/>
              <a:t>Venerdì 13 dicembre 2019                                            Casa delle Associazioni</a:t>
            </a:r>
            <a:endParaRPr lang="it-IT" dirty="0"/>
          </a:p>
        </p:txBody>
      </p:sp>
      <p:sp>
        <p:nvSpPr>
          <p:cNvPr id="5" name="CasellaDiTesto 4"/>
          <p:cNvSpPr txBox="1"/>
          <p:nvPr/>
        </p:nvSpPr>
        <p:spPr>
          <a:xfrm>
            <a:off x="1088275" y="5577839"/>
            <a:ext cx="10015451" cy="369332"/>
          </a:xfrm>
          <a:prstGeom prst="rect">
            <a:avLst/>
          </a:prstGeom>
          <a:noFill/>
        </p:spPr>
        <p:txBody>
          <a:bodyPr wrap="square" rtlCol="0">
            <a:spAutoFit/>
          </a:bodyPr>
          <a:lstStyle/>
          <a:p>
            <a:pPr algn="ctr"/>
            <a:r>
              <a:rPr lang="it-IT" dirty="0" smtClean="0"/>
              <a:t>Laboratorio di Ricerca per la Politica - Arese                                                   </a:t>
            </a:r>
            <a:r>
              <a:rPr lang="it-IT" i="1" dirty="0" smtClean="0"/>
              <a:t>Edoardo</a:t>
            </a:r>
            <a:endParaRPr lang="it-IT" i="1" dirty="0"/>
          </a:p>
        </p:txBody>
      </p:sp>
    </p:spTree>
    <p:extLst>
      <p:ext uri="{BB962C8B-B14F-4D97-AF65-F5344CB8AC3E}">
        <p14:creationId xmlns:p14="http://schemas.microsoft.com/office/powerpoint/2010/main" val="395752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Effect transition="in" filter="fade">
                                      <p:cBhvr>
                                        <p:cTn id="20" dur="1000"/>
                                        <p:tgtEl>
                                          <p:spTgt spid="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879042" cy="1320800"/>
          </a:xfrm>
        </p:spPr>
        <p:txBody>
          <a:bodyPr/>
          <a:lstStyle/>
          <a:p>
            <a:r>
              <a:rPr lang="it-IT" dirty="0">
                <a:solidFill>
                  <a:schemeClr val="accent2"/>
                </a:solidFill>
              </a:rPr>
              <a:t>Sovranità/</a:t>
            </a:r>
            <a:r>
              <a:rPr lang="it-IT" dirty="0" err="1">
                <a:solidFill>
                  <a:schemeClr val="accent2"/>
                </a:solidFill>
              </a:rPr>
              <a:t>sovranismo</a:t>
            </a:r>
            <a:r>
              <a:rPr lang="it-IT" dirty="0">
                <a:solidFill>
                  <a:schemeClr val="accent2"/>
                </a:solidFill>
              </a:rPr>
              <a:t> e </a:t>
            </a:r>
            <a:r>
              <a:rPr lang="it-IT" dirty="0" smtClean="0">
                <a:solidFill>
                  <a:schemeClr val="accent2"/>
                </a:solidFill>
              </a:rPr>
              <a:t>popolo/populismo al giorno d’oggi</a:t>
            </a:r>
            <a:endParaRPr lang="it-IT" dirty="0">
              <a:solidFill>
                <a:schemeClr val="accent2"/>
              </a:solidFill>
            </a:endParaRPr>
          </a:p>
        </p:txBody>
      </p:sp>
      <p:sp>
        <p:nvSpPr>
          <p:cNvPr id="3" name="Segnaposto contenuto 2"/>
          <p:cNvSpPr>
            <a:spLocks noGrp="1"/>
          </p:cNvSpPr>
          <p:nvPr>
            <p:ph idx="1"/>
          </p:nvPr>
        </p:nvSpPr>
        <p:spPr>
          <a:xfrm>
            <a:off x="677334" y="2160589"/>
            <a:ext cx="9655386" cy="3880773"/>
          </a:xfrm>
        </p:spPr>
        <p:txBody>
          <a:bodyPr>
            <a:normAutofit lnSpcReduction="10000"/>
          </a:bodyPr>
          <a:lstStyle/>
          <a:p>
            <a:pPr>
              <a:lnSpc>
                <a:spcPct val="115000"/>
              </a:lnSpc>
            </a:pPr>
            <a:r>
              <a:rPr lang="it-IT" dirty="0" smtClean="0"/>
              <a:t>[… continua] Il non popolo è visto sotto una luce demoniaca come un nucleo cospirativo, come una sorta di congiura permanente e di proporzioni universali. […] L’arcadia populista è dominata dall’incubo di perenni congiure. L’incompatibilità con il classismo, con l’internazionalismo e potremmo aggiungere con la matrice materialistica del socialismo scientifico, fa sì che il populismo si ponga rispetto al socialismo come un’ideologia concorrente e divergente e non come un’ideologia complementare o subordinata. […] Il fascismo può essere considerato come una variante aggressiva o drammatica del populismo e quest’ultimo in senso stretto come una versione pacifica ed asettica del fascismo? […] Il populismo si distingue egualmente dai movimenti di ispirazione democratico-cristiana. E ciò non soltanto perché questi ultimi si presentano con interpretazioni teoriche organiche ma perché il populismo non s’ispira ad una realtà trascendente religiosa. Il Dio dei populisti è il popolo stesso. Il populismo è un neopaganesimo, esso non ammette valori confessionali» (</a:t>
            </a:r>
            <a:r>
              <a:rPr lang="it-IT" i="1" dirty="0" smtClean="0"/>
              <a:t>Dizionario di Politica</a:t>
            </a:r>
            <a:r>
              <a:rPr lang="it-IT" dirty="0" smtClean="0"/>
              <a:t>).</a:t>
            </a:r>
            <a:endParaRPr lang="it-IT" dirty="0"/>
          </a:p>
        </p:txBody>
      </p:sp>
    </p:spTree>
    <p:extLst>
      <p:ext uri="{BB962C8B-B14F-4D97-AF65-F5344CB8AC3E}">
        <p14:creationId xmlns:p14="http://schemas.microsoft.com/office/powerpoint/2010/main" val="22431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2"/>
                </a:solidFill>
              </a:rPr>
              <a:t>Chi è (dichiaratamente) populista…</a:t>
            </a:r>
            <a:endParaRPr lang="it-IT" dirty="0">
              <a:solidFill>
                <a:schemeClr val="accent2"/>
              </a:solidFill>
            </a:endParaRPr>
          </a:p>
        </p:txBody>
      </p:sp>
      <p:sp>
        <p:nvSpPr>
          <p:cNvPr id="3" name="Segnaposto contenuto 2"/>
          <p:cNvSpPr>
            <a:spLocks noGrp="1"/>
          </p:cNvSpPr>
          <p:nvPr>
            <p:ph idx="1"/>
          </p:nvPr>
        </p:nvSpPr>
        <p:spPr/>
        <p:txBody>
          <a:bodyPr/>
          <a:lstStyle/>
          <a:p>
            <a:r>
              <a:rPr lang="it-IT" dirty="0" smtClean="0"/>
              <a:t>Matteo </a:t>
            </a:r>
            <a:r>
              <a:rPr lang="it-IT" dirty="0" err="1" smtClean="0"/>
              <a:t>Salvini</a:t>
            </a:r>
            <a:r>
              <a:rPr lang="it-IT" dirty="0" smtClean="0"/>
              <a:t>:</a:t>
            </a:r>
          </a:p>
          <a:p>
            <a:pPr marL="0" indent="0">
              <a:buNone/>
            </a:pPr>
            <a:r>
              <a:rPr lang="it-IT" dirty="0" smtClean="0"/>
              <a:t>	4 maggio 2016</a:t>
            </a:r>
          </a:p>
          <a:p>
            <a:pPr marL="0" indent="0">
              <a:buNone/>
            </a:pPr>
            <a:r>
              <a:rPr lang="it-IT" dirty="0" smtClean="0"/>
              <a:t>	5 febbraio 2017</a:t>
            </a:r>
          </a:p>
          <a:p>
            <a:pPr marL="0" indent="0">
              <a:buNone/>
            </a:pPr>
            <a:r>
              <a:rPr lang="it-IT" dirty="0" smtClean="0"/>
              <a:t>	8 marzo 2018</a:t>
            </a:r>
          </a:p>
          <a:p>
            <a:endParaRPr lang="it-IT" dirty="0"/>
          </a:p>
        </p:txBody>
      </p:sp>
      <p:pic>
        <p:nvPicPr>
          <p:cNvPr id="4" name="Immagine 3">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5819" y="3980965"/>
            <a:ext cx="3077453" cy="2285017"/>
          </a:xfrm>
          <a:prstGeom prst="rect">
            <a:avLst/>
          </a:prstGeom>
          <a:ln w="88900" cap="sq" cmpd="thickThin">
            <a:solidFill>
              <a:srgbClr val="000000"/>
            </a:solidFill>
            <a:prstDash val="solid"/>
            <a:miter lim="800000"/>
          </a:ln>
          <a:effectLst>
            <a:innerShdw blurRad="76200">
              <a:srgbClr val="000000"/>
            </a:innerShdw>
          </a:effectLst>
        </p:spPr>
      </p:pic>
      <p:pic>
        <p:nvPicPr>
          <p:cNvPr id="5" name="Immagine 4">
            <a:hlinkClick r:id="rId5"/>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968829" y="3981072"/>
            <a:ext cx="3661754" cy="2290479"/>
          </a:xfrm>
          <a:prstGeom prst="rect">
            <a:avLst/>
          </a:prstGeom>
          <a:ln w="88900" cap="sq" cmpd="thickThin">
            <a:solidFill>
              <a:srgbClr val="000000"/>
            </a:solidFill>
            <a:prstDash val="solid"/>
            <a:miter lim="800000"/>
          </a:ln>
          <a:effectLst>
            <a:innerShdw blurRad="76200">
              <a:srgbClr val="000000"/>
            </a:innerShdw>
          </a:effectLst>
        </p:spPr>
      </p:pic>
      <p:pic>
        <p:nvPicPr>
          <p:cNvPr id="7" name="Immagine 6">
            <a:hlinkClick r:id="rId7"/>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78043" y="3980965"/>
            <a:ext cx="3682220" cy="228812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09955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700" fill="hold"/>
                                        <p:tgtEl>
                                          <p:spTgt spid="7"/>
                                        </p:tgtEl>
                                        <p:attrNameLst>
                                          <p:attrName>ppt_w</p:attrName>
                                        </p:attrNameLst>
                                      </p:cBhvr>
                                      <p:tavLst>
                                        <p:tav tm="0">
                                          <p:val>
                                            <p:strVal val="#ppt_w*0.70"/>
                                          </p:val>
                                        </p:tav>
                                        <p:tav tm="100000">
                                          <p:val>
                                            <p:strVal val="#ppt_w"/>
                                          </p:val>
                                        </p:tav>
                                      </p:tavLst>
                                    </p:anim>
                                    <p:anim calcmode="lin" valueType="num">
                                      <p:cBhvr>
                                        <p:cTn id="32" dur="700" fill="hold"/>
                                        <p:tgtEl>
                                          <p:spTgt spid="7"/>
                                        </p:tgtEl>
                                        <p:attrNameLst>
                                          <p:attrName>ppt_h</p:attrName>
                                        </p:attrNameLst>
                                      </p:cBhvr>
                                      <p:tavLst>
                                        <p:tav tm="0">
                                          <p:val>
                                            <p:strVal val="#ppt_h"/>
                                          </p:val>
                                        </p:tav>
                                        <p:tav tm="100000">
                                          <p:val>
                                            <p:strVal val="#ppt_h"/>
                                          </p:val>
                                        </p:tav>
                                      </p:tavLst>
                                    </p:anim>
                                    <p:animEffect transition="in" filter="fade">
                                      <p:cBhvr>
                                        <p:cTn id="33" dur="700"/>
                                        <p:tgtEl>
                                          <p:spTgt spid="7"/>
                                        </p:tgtEl>
                                      </p:cBhvr>
                                    </p:animEffect>
                                  </p:childTnLst>
                                </p:cTn>
                              </p:par>
                            </p:childTnLst>
                          </p:cTn>
                        </p:par>
                        <p:par>
                          <p:cTn id="34" fill="hold">
                            <p:stCondLst>
                              <p:cond delay="4700"/>
                            </p:stCondLst>
                            <p:childTnLst>
                              <p:par>
                                <p:cTn id="35" presetID="55"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700" fill="hold"/>
                                        <p:tgtEl>
                                          <p:spTgt spid="4"/>
                                        </p:tgtEl>
                                        <p:attrNameLst>
                                          <p:attrName>ppt_w</p:attrName>
                                        </p:attrNameLst>
                                      </p:cBhvr>
                                      <p:tavLst>
                                        <p:tav tm="0">
                                          <p:val>
                                            <p:strVal val="#ppt_w*0.70"/>
                                          </p:val>
                                        </p:tav>
                                        <p:tav tm="100000">
                                          <p:val>
                                            <p:strVal val="#ppt_w"/>
                                          </p:val>
                                        </p:tav>
                                      </p:tavLst>
                                    </p:anim>
                                    <p:anim calcmode="lin" valueType="num">
                                      <p:cBhvr>
                                        <p:cTn id="38" dur="700" fill="hold"/>
                                        <p:tgtEl>
                                          <p:spTgt spid="4"/>
                                        </p:tgtEl>
                                        <p:attrNameLst>
                                          <p:attrName>ppt_h</p:attrName>
                                        </p:attrNameLst>
                                      </p:cBhvr>
                                      <p:tavLst>
                                        <p:tav tm="0">
                                          <p:val>
                                            <p:strVal val="#ppt_h"/>
                                          </p:val>
                                        </p:tav>
                                        <p:tav tm="100000">
                                          <p:val>
                                            <p:strVal val="#ppt_h"/>
                                          </p:val>
                                        </p:tav>
                                      </p:tavLst>
                                    </p:anim>
                                    <p:animEffect transition="in" filter="fade">
                                      <p:cBhvr>
                                        <p:cTn id="39" dur="700"/>
                                        <p:tgtEl>
                                          <p:spTgt spid="4"/>
                                        </p:tgtEl>
                                      </p:cBhvr>
                                    </p:animEffect>
                                  </p:childTnLst>
                                </p:cTn>
                              </p:par>
                            </p:childTnLst>
                          </p:cTn>
                        </p:par>
                        <p:par>
                          <p:cTn id="40" fill="hold">
                            <p:stCondLst>
                              <p:cond delay="5400"/>
                            </p:stCondLst>
                            <p:childTnLst>
                              <p:par>
                                <p:cTn id="41" presetID="55"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700" fill="hold"/>
                                        <p:tgtEl>
                                          <p:spTgt spid="5"/>
                                        </p:tgtEl>
                                        <p:attrNameLst>
                                          <p:attrName>ppt_w</p:attrName>
                                        </p:attrNameLst>
                                      </p:cBhvr>
                                      <p:tavLst>
                                        <p:tav tm="0">
                                          <p:val>
                                            <p:strVal val="#ppt_w*0.70"/>
                                          </p:val>
                                        </p:tav>
                                        <p:tav tm="100000">
                                          <p:val>
                                            <p:strVal val="#ppt_w"/>
                                          </p:val>
                                        </p:tav>
                                      </p:tavLst>
                                    </p:anim>
                                    <p:anim calcmode="lin" valueType="num">
                                      <p:cBhvr>
                                        <p:cTn id="44" dur="700" fill="hold"/>
                                        <p:tgtEl>
                                          <p:spTgt spid="5"/>
                                        </p:tgtEl>
                                        <p:attrNameLst>
                                          <p:attrName>ppt_h</p:attrName>
                                        </p:attrNameLst>
                                      </p:cBhvr>
                                      <p:tavLst>
                                        <p:tav tm="0">
                                          <p:val>
                                            <p:strVal val="#ppt_h"/>
                                          </p:val>
                                        </p:tav>
                                        <p:tav tm="100000">
                                          <p:val>
                                            <p:strVal val="#ppt_h"/>
                                          </p:val>
                                        </p:tav>
                                      </p:tavLst>
                                    </p:anim>
                                    <p:animEffect transition="in" filter="fade">
                                      <p:cBhvr>
                                        <p:cTn id="45"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2"/>
                </a:solidFill>
              </a:rPr>
              <a:t>… e chi (forse) no, o (forse) sì</a:t>
            </a:r>
            <a:endParaRPr lang="it-IT" dirty="0">
              <a:solidFill>
                <a:schemeClr val="accent2"/>
              </a:solidFill>
            </a:endParaRPr>
          </a:p>
        </p:txBody>
      </p:sp>
      <p:sp>
        <p:nvSpPr>
          <p:cNvPr id="3" name="Segnaposto contenuto 2"/>
          <p:cNvSpPr>
            <a:spLocks noGrp="1"/>
          </p:cNvSpPr>
          <p:nvPr>
            <p:ph idx="1"/>
          </p:nvPr>
        </p:nvSpPr>
        <p:spPr/>
        <p:txBody>
          <a:bodyPr/>
          <a:lstStyle/>
          <a:p>
            <a:r>
              <a:rPr lang="it-IT" dirty="0" smtClean="0"/>
              <a:t>Luigi Di Maio (3 settembre 2017)</a:t>
            </a:r>
          </a:p>
          <a:p>
            <a:r>
              <a:rPr lang="it-IT" dirty="0" err="1" smtClean="0"/>
              <a:t>Gianroberto</a:t>
            </a:r>
            <a:r>
              <a:rPr lang="it-IT" dirty="0" smtClean="0"/>
              <a:t> Casaleggio (1 dicembre 2013)</a:t>
            </a:r>
            <a:endParaRPr lang="it-IT" dirty="0"/>
          </a:p>
        </p:txBody>
      </p:sp>
      <p:pic>
        <p:nvPicPr>
          <p:cNvPr id="4" name="Immagine 3">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10376" y="3422338"/>
            <a:ext cx="4176769" cy="2622290"/>
          </a:xfrm>
          <a:prstGeom prst="rect">
            <a:avLst/>
          </a:prstGeom>
          <a:ln w="88900" cap="sq" cmpd="thickThin">
            <a:solidFill>
              <a:srgbClr val="000000"/>
            </a:solidFill>
            <a:prstDash val="solid"/>
            <a:miter lim="800000"/>
          </a:ln>
          <a:effectLst>
            <a:innerShdw blurRad="76200">
              <a:srgbClr val="000000"/>
            </a:innerShdw>
          </a:effectLst>
        </p:spPr>
      </p:pic>
      <p:pic>
        <p:nvPicPr>
          <p:cNvPr id="6" name="Immagine 5">
            <a:hlinkClick r:id="rId5"/>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2306" y="3420705"/>
            <a:ext cx="4204927" cy="262555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128478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700" fill="hold"/>
                                        <p:tgtEl>
                                          <p:spTgt spid="6"/>
                                        </p:tgtEl>
                                        <p:attrNameLst>
                                          <p:attrName>ppt_w</p:attrName>
                                        </p:attrNameLst>
                                      </p:cBhvr>
                                      <p:tavLst>
                                        <p:tav tm="0">
                                          <p:val>
                                            <p:strVal val="#ppt_w*0.70"/>
                                          </p:val>
                                        </p:tav>
                                        <p:tav tm="100000">
                                          <p:val>
                                            <p:strVal val="#ppt_w"/>
                                          </p:val>
                                        </p:tav>
                                      </p:tavLst>
                                    </p:anim>
                                    <p:anim calcmode="lin" valueType="num">
                                      <p:cBhvr>
                                        <p:cTn id="20" dur="700" fill="hold"/>
                                        <p:tgtEl>
                                          <p:spTgt spid="6"/>
                                        </p:tgtEl>
                                        <p:attrNameLst>
                                          <p:attrName>ppt_h</p:attrName>
                                        </p:attrNameLst>
                                      </p:cBhvr>
                                      <p:tavLst>
                                        <p:tav tm="0">
                                          <p:val>
                                            <p:strVal val="#ppt_h"/>
                                          </p:val>
                                        </p:tav>
                                        <p:tav tm="100000">
                                          <p:val>
                                            <p:strVal val="#ppt_h"/>
                                          </p:val>
                                        </p:tav>
                                      </p:tavLst>
                                    </p:anim>
                                    <p:animEffect transition="in" filter="fade">
                                      <p:cBhvr>
                                        <p:cTn id="21" dur="700"/>
                                        <p:tgtEl>
                                          <p:spTgt spid="6"/>
                                        </p:tgtEl>
                                      </p:cBhvr>
                                    </p:animEffect>
                                  </p:childTnLst>
                                </p:cTn>
                              </p:par>
                            </p:childTnLst>
                          </p:cTn>
                        </p:par>
                        <p:par>
                          <p:cTn id="22" fill="hold">
                            <p:stCondLst>
                              <p:cond delay="2700"/>
                            </p:stCondLst>
                            <p:childTnLst>
                              <p:par>
                                <p:cTn id="23" presetID="55"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700" fill="hold"/>
                                        <p:tgtEl>
                                          <p:spTgt spid="4"/>
                                        </p:tgtEl>
                                        <p:attrNameLst>
                                          <p:attrName>ppt_w</p:attrName>
                                        </p:attrNameLst>
                                      </p:cBhvr>
                                      <p:tavLst>
                                        <p:tav tm="0">
                                          <p:val>
                                            <p:strVal val="#ppt_w*0.70"/>
                                          </p:val>
                                        </p:tav>
                                        <p:tav tm="100000">
                                          <p:val>
                                            <p:strVal val="#ppt_w"/>
                                          </p:val>
                                        </p:tav>
                                      </p:tavLst>
                                    </p:anim>
                                    <p:anim calcmode="lin" valueType="num">
                                      <p:cBhvr>
                                        <p:cTn id="26" dur="700" fill="hold"/>
                                        <p:tgtEl>
                                          <p:spTgt spid="4"/>
                                        </p:tgtEl>
                                        <p:attrNameLst>
                                          <p:attrName>ppt_h</p:attrName>
                                        </p:attrNameLst>
                                      </p:cBhvr>
                                      <p:tavLst>
                                        <p:tav tm="0">
                                          <p:val>
                                            <p:strVal val="#ppt_h"/>
                                          </p:val>
                                        </p:tav>
                                        <p:tav tm="100000">
                                          <p:val>
                                            <p:strVal val="#ppt_h"/>
                                          </p:val>
                                        </p:tav>
                                      </p:tavLst>
                                    </p:anim>
                                    <p:animEffect transition="in" filter="fade">
                                      <p:cBhvr>
                                        <p:cTn id="2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2"/>
                </a:solidFill>
              </a:rPr>
              <a:t>I diversi germogli di una stessa radice:</a:t>
            </a:r>
            <a:br>
              <a:rPr lang="it-IT" dirty="0" smtClean="0">
                <a:solidFill>
                  <a:schemeClr val="accent2"/>
                </a:solidFill>
              </a:rPr>
            </a:br>
            <a:r>
              <a:rPr lang="it-IT" dirty="0" smtClean="0">
                <a:solidFill>
                  <a:schemeClr val="accent2"/>
                </a:solidFill>
              </a:rPr>
              <a:t>cent’anni di pop-</a:t>
            </a:r>
            <a:r>
              <a:rPr lang="it-IT" dirty="0" err="1" smtClean="0">
                <a:solidFill>
                  <a:schemeClr val="accent2"/>
                </a:solidFill>
              </a:rPr>
              <a:t>olarismo</a:t>
            </a:r>
            <a:endParaRPr lang="it-IT" dirty="0">
              <a:solidFill>
                <a:schemeClr val="accent2"/>
              </a:solidFill>
            </a:endParaRPr>
          </a:p>
        </p:txBody>
      </p:sp>
      <p:sp>
        <p:nvSpPr>
          <p:cNvPr id="3" name="Segnaposto contenuto 2"/>
          <p:cNvSpPr>
            <a:spLocks noGrp="1"/>
          </p:cNvSpPr>
          <p:nvPr>
            <p:ph idx="1"/>
          </p:nvPr>
        </p:nvSpPr>
        <p:spPr/>
        <p:txBody>
          <a:bodyPr/>
          <a:lstStyle/>
          <a:p>
            <a:r>
              <a:rPr lang="it-IT" dirty="0" smtClean="0"/>
              <a:t>«A </a:t>
            </a:r>
            <a:r>
              <a:rPr lang="it-IT" dirty="0"/>
              <a:t>tutti gli uomini moralmente liberi e socialmente evoluti, a quanti nell’amore alla patria sanno congiungere il giusto senso dei diritti e degl’interessi nazionali con un sano internazionalismo, a quanti apprezzano e rispettano le virtù morali del nostro popolo, a nome del partito popolare italiano facciamo appello e domandiamo l’adesione al nostro programma» </a:t>
            </a:r>
            <a:r>
              <a:rPr lang="it-IT" dirty="0" smtClean="0"/>
              <a:t>(</a:t>
            </a:r>
            <a:r>
              <a:rPr lang="it-IT" i="1" dirty="0" smtClean="0"/>
              <a:t>Appello ai liberi e forti</a:t>
            </a:r>
            <a:r>
              <a:rPr lang="it-IT" dirty="0" smtClean="0"/>
              <a:t>, 18 </a:t>
            </a:r>
            <a:r>
              <a:rPr lang="it-IT" dirty="0" smtClean="0"/>
              <a:t>gennaio 1919).</a:t>
            </a:r>
          </a:p>
          <a:p>
            <a:r>
              <a:rPr lang="it-IT" dirty="0" smtClean="0"/>
              <a:t>«</a:t>
            </a:r>
            <a:r>
              <a:rPr lang="it-IT" dirty="0"/>
              <a:t>È superfluo dire perché non ci siamo chiamati </a:t>
            </a:r>
            <a:r>
              <a:rPr lang="it-IT" i="1" dirty="0"/>
              <a:t>partito cattolico</a:t>
            </a:r>
            <a:r>
              <a:rPr lang="it-IT" dirty="0"/>
              <a:t>: i due termini sono antitetici; il cattolicesimo è religione, è universalità; il partito è politica, è divisione. Fin dall’inizio abbiamo escluso che la nostra insegna politica fosse la religione, ed abbiamo voluto chiaramente metterci sul terreno specifico di un partito, che ha per oggetto diretto la vita pubblica della nazione</a:t>
            </a:r>
            <a:r>
              <a:rPr lang="it-IT" dirty="0" smtClean="0"/>
              <a:t>» (Luigi Sturzo, giugno 1919).</a:t>
            </a:r>
            <a:endParaRPr lang="it-IT" dirty="0"/>
          </a:p>
        </p:txBody>
      </p:sp>
    </p:spTree>
    <p:extLst>
      <p:ext uri="{BB962C8B-B14F-4D97-AF65-F5344CB8AC3E}">
        <p14:creationId xmlns:p14="http://schemas.microsoft.com/office/powerpoint/2010/main" val="10378326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2"/>
                </a:solidFill>
              </a:rPr>
              <a:t>I diversi germogli di una stessa radice:</a:t>
            </a:r>
            <a:br>
              <a:rPr lang="it-IT" dirty="0" smtClean="0">
                <a:solidFill>
                  <a:schemeClr val="accent2"/>
                </a:solidFill>
              </a:rPr>
            </a:br>
            <a:r>
              <a:rPr lang="it-IT" dirty="0" smtClean="0">
                <a:solidFill>
                  <a:schemeClr val="accent2"/>
                </a:solidFill>
              </a:rPr>
              <a:t>cent’anni di pop-</a:t>
            </a:r>
            <a:r>
              <a:rPr lang="it-IT" dirty="0" err="1" smtClean="0">
                <a:solidFill>
                  <a:schemeClr val="accent2"/>
                </a:solidFill>
              </a:rPr>
              <a:t>olarismo</a:t>
            </a:r>
            <a:endParaRPr lang="it-IT" dirty="0">
              <a:solidFill>
                <a:schemeClr val="accent2"/>
              </a:solidFill>
            </a:endParaRPr>
          </a:p>
        </p:txBody>
      </p:sp>
      <p:sp>
        <p:nvSpPr>
          <p:cNvPr id="3" name="Segnaposto contenuto 2"/>
          <p:cNvSpPr>
            <a:spLocks noGrp="1"/>
          </p:cNvSpPr>
          <p:nvPr>
            <p:ph idx="1"/>
          </p:nvPr>
        </p:nvSpPr>
        <p:spPr>
          <a:xfrm>
            <a:off x="677334" y="2160589"/>
            <a:ext cx="9439255" cy="3880773"/>
          </a:xfrm>
        </p:spPr>
        <p:txBody>
          <a:bodyPr/>
          <a:lstStyle/>
          <a:p>
            <a:pPr>
              <a:lnSpc>
                <a:spcPct val="110000"/>
              </a:lnSpc>
            </a:pPr>
            <a:r>
              <a:rPr lang="it-IT" dirty="0" smtClean="0"/>
              <a:t>«</a:t>
            </a:r>
            <a:r>
              <a:rPr lang="it-IT" dirty="0"/>
              <a:t>Occorreva rompere gli indugi in un momento di profonda trasformazione storica della società, e polarizzare verso una sintesi politica le correnti cristiane di pensiero e di azione e le organizzazioni sociali e le forze proletarie, e distinguerle, in uno sforzo di autonomia e per contenuto e per tattica, da precedenti tentativi o da altri partiti, che con sintesi parziali tentavano guadagnarle o assorbirle. Il titolo «Partito popolare italiano» volle essere la sintesi nominale di questo pensiero, e racchiuderne il contenuto, e volerne la specificazione e la personalità; perché nel concetto di </a:t>
            </a:r>
            <a:r>
              <a:rPr lang="it-IT" i="1" dirty="0"/>
              <a:t>popolo</a:t>
            </a:r>
            <a:r>
              <a:rPr lang="it-IT" dirty="0"/>
              <a:t> si volle trovare quella integrazione sostanziale di unità nazionale e di ragione sociale, di libertà insieme e di organizzazione, di forza politica e di valore morale, che segna le conquiste ascensionali della storia umana, da quando tutti gli uomini furono chiamati </a:t>
            </a:r>
            <a:r>
              <a:rPr lang="it-IT" i="1" dirty="0"/>
              <a:t>popolo eletto</a:t>
            </a:r>
            <a:r>
              <a:rPr lang="it-IT" dirty="0"/>
              <a:t>, </a:t>
            </a:r>
            <a:r>
              <a:rPr lang="it-IT" i="1" dirty="0"/>
              <a:t>plebe santa</a:t>
            </a:r>
            <a:r>
              <a:rPr lang="it-IT" dirty="0"/>
              <a:t>, </a:t>
            </a:r>
            <a:r>
              <a:rPr lang="it-IT" i="1" dirty="0"/>
              <a:t>popolo </a:t>
            </a:r>
            <a:r>
              <a:rPr lang="it-IT" i="1" dirty="0" smtClean="0"/>
              <a:t>cristiano</a:t>
            </a:r>
            <a:r>
              <a:rPr lang="it-IT" dirty="0" smtClean="0"/>
              <a:t>» (Luigi Sturzo, giugno 1919).</a:t>
            </a:r>
          </a:p>
          <a:p>
            <a:pPr>
              <a:lnSpc>
                <a:spcPct val="110000"/>
              </a:lnSpc>
            </a:pPr>
            <a:r>
              <a:rPr lang="it-IT" dirty="0" smtClean="0">
                <a:hlinkClick r:id="rId3"/>
              </a:rPr>
              <a:t>Il testo dell’«Appello» e del programma del PPI</a:t>
            </a:r>
            <a:endParaRPr lang="it-IT" dirty="0"/>
          </a:p>
        </p:txBody>
      </p:sp>
    </p:spTree>
    <p:extLst>
      <p:ext uri="{BB962C8B-B14F-4D97-AF65-F5344CB8AC3E}">
        <p14:creationId xmlns:p14="http://schemas.microsoft.com/office/powerpoint/2010/main" val="18963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2"/>
                </a:solidFill>
              </a:rPr>
              <a:t>I diversi germogli di una stessa radice:</a:t>
            </a:r>
            <a:br>
              <a:rPr lang="it-IT" dirty="0" smtClean="0">
                <a:solidFill>
                  <a:schemeClr val="accent2"/>
                </a:solidFill>
              </a:rPr>
            </a:br>
            <a:r>
              <a:rPr lang="it-IT" dirty="0" smtClean="0">
                <a:solidFill>
                  <a:schemeClr val="accent2"/>
                </a:solidFill>
              </a:rPr>
              <a:t>cent’anni di pop-</a:t>
            </a:r>
            <a:r>
              <a:rPr lang="it-IT" dirty="0" err="1" smtClean="0">
                <a:solidFill>
                  <a:schemeClr val="accent2"/>
                </a:solidFill>
              </a:rPr>
              <a:t>olarismo</a:t>
            </a:r>
            <a:endParaRPr lang="it-IT" dirty="0">
              <a:solidFill>
                <a:schemeClr val="accent2"/>
              </a:solidFill>
            </a:endParaRPr>
          </a:p>
        </p:txBody>
      </p:sp>
      <p:sp>
        <p:nvSpPr>
          <p:cNvPr id="3" name="Segnaposto contenuto 2"/>
          <p:cNvSpPr>
            <a:spLocks noGrp="1"/>
          </p:cNvSpPr>
          <p:nvPr>
            <p:ph idx="1"/>
          </p:nvPr>
        </p:nvSpPr>
        <p:spPr>
          <a:xfrm>
            <a:off x="677335" y="2160589"/>
            <a:ext cx="9148309" cy="3880773"/>
          </a:xfrm>
        </p:spPr>
        <p:txBody>
          <a:bodyPr>
            <a:normAutofit/>
          </a:bodyPr>
          <a:lstStyle/>
          <a:p>
            <a:pPr>
              <a:lnSpc>
                <a:spcPct val="110000"/>
              </a:lnSpc>
            </a:pPr>
            <a:r>
              <a:rPr lang="it-IT" dirty="0"/>
              <a:t>«Voi che oggi siete qui convenuti a Bologna, rappresentate il vasto, cordiale, fiducioso consenso, che da un capo all’altro del nostro Paese esplose dall’animo di quanti aspiravano ad un partito, che non avesse legami col passato, che non sognasse materialismi etico-sociali, né anticlericalismi di maniera; né si attardasse in concezioni equivoche di appoggio a quella ombra di vita, quale è il vecchio liberalismo nello sfacelo di ordinamenti sorpassati, nel dissolvimento di una compagine sociale fittizia» (Luigi Sturzo, giugno 1919).</a:t>
            </a:r>
          </a:p>
          <a:p>
            <a:pPr>
              <a:lnSpc>
                <a:spcPct val="110000"/>
              </a:lnSpc>
            </a:pPr>
            <a:r>
              <a:rPr lang="it-IT" dirty="0" smtClean="0"/>
              <a:t>Il </a:t>
            </a:r>
            <a:r>
              <a:rPr lang="it-IT" dirty="0"/>
              <a:t>popolarismo intendeva distinguersi tanto dalle «democrazie socialiste che tentano la materializzazione di ogni idealità» quanto dai «vecchi liberalismi settari che nella forza dell’organismo statale centralizzato resistono alle nuove correnti affrancatrici</a:t>
            </a:r>
            <a:r>
              <a:rPr lang="it-IT" dirty="0" smtClean="0"/>
              <a:t>» </a:t>
            </a:r>
            <a:r>
              <a:rPr lang="it-IT" dirty="0" smtClean="0"/>
              <a:t>(</a:t>
            </a:r>
            <a:r>
              <a:rPr lang="it-IT" i="1" dirty="0"/>
              <a:t>Appello ai liberi e forti</a:t>
            </a:r>
            <a:r>
              <a:rPr lang="it-IT" dirty="0"/>
              <a:t>, 18 gennaio 1919).</a:t>
            </a:r>
            <a:endParaRPr lang="it-IT" dirty="0"/>
          </a:p>
        </p:txBody>
      </p:sp>
    </p:spTree>
    <p:extLst>
      <p:ext uri="{BB962C8B-B14F-4D97-AF65-F5344CB8AC3E}">
        <p14:creationId xmlns:p14="http://schemas.microsoft.com/office/powerpoint/2010/main" val="392059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2"/>
                </a:solidFill>
              </a:rPr>
              <a:t>I diversi germogli di una stessa radice:</a:t>
            </a:r>
            <a:br>
              <a:rPr lang="it-IT" dirty="0" smtClean="0">
                <a:solidFill>
                  <a:schemeClr val="accent2"/>
                </a:solidFill>
              </a:rPr>
            </a:br>
            <a:r>
              <a:rPr lang="it-IT" dirty="0" smtClean="0">
                <a:solidFill>
                  <a:schemeClr val="accent2"/>
                </a:solidFill>
              </a:rPr>
              <a:t>cent’anni di pop-</a:t>
            </a:r>
            <a:r>
              <a:rPr lang="it-IT" dirty="0" err="1" smtClean="0">
                <a:solidFill>
                  <a:schemeClr val="accent2"/>
                </a:solidFill>
              </a:rPr>
              <a:t>olarismo</a:t>
            </a:r>
            <a:endParaRPr lang="it-IT" dirty="0">
              <a:solidFill>
                <a:schemeClr val="accent2"/>
              </a:solidFill>
            </a:endParaRPr>
          </a:p>
        </p:txBody>
      </p:sp>
      <p:sp>
        <p:nvSpPr>
          <p:cNvPr id="3" name="Segnaposto contenuto 2"/>
          <p:cNvSpPr>
            <a:spLocks noGrp="1"/>
          </p:cNvSpPr>
          <p:nvPr>
            <p:ph idx="1"/>
          </p:nvPr>
        </p:nvSpPr>
        <p:spPr>
          <a:xfrm>
            <a:off x="677335" y="2160589"/>
            <a:ext cx="8857363" cy="3880773"/>
          </a:xfrm>
        </p:spPr>
        <p:txBody>
          <a:bodyPr>
            <a:normAutofit/>
          </a:bodyPr>
          <a:lstStyle/>
          <a:p>
            <a:pPr>
              <a:lnSpc>
                <a:spcPct val="110000"/>
              </a:lnSpc>
            </a:pPr>
            <a:r>
              <a:rPr lang="it-IT" u="sng" dirty="0" smtClean="0"/>
              <a:t>Lessico progressista</a:t>
            </a:r>
            <a:r>
              <a:rPr lang="it-IT" dirty="0"/>
              <a:t>: </a:t>
            </a:r>
            <a:r>
              <a:rPr lang="it-IT" dirty="0" smtClean="0"/>
              <a:t>giustizia sociale, pacifico </a:t>
            </a:r>
            <a:r>
              <a:rPr lang="it-IT" dirty="0"/>
              <a:t>progresso della </a:t>
            </a:r>
            <a:r>
              <a:rPr lang="it-IT" dirty="0" smtClean="0"/>
              <a:t>società, rigettiamo </a:t>
            </a:r>
            <a:r>
              <a:rPr lang="it-IT" dirty="0"/>
              <a:t>gli </a:t>
            </a:r>
            <a:r>
              <a:rPr lang="it-IT" dirty="0" smtClean="0"/>
              <a:t>imperialismi, uguaglianza </a:t>
            </a:r>
            <a:r>
              <a:rPr lang="it-IT" dirty="0"/>
              <a:t>del </a:t>
            </a:r>
            <a:r>
              <a:rPr lang="it-IT" dirty="0" smtClean="0"/>
              <a:t>lavoro, migliore avvenire, Stato </a:t>
            </a:r>
            <a:r>
              <a:rPr lang="it-IT" dirty="0"/>
              <a:t>veramente </a:t>
            </a:r>
            <a:r>
              <a:rPr lang="it-IT" dirty="0" smtClean="0"/>
              <a:t>popolare, elevazione </a:t>
            </a:r>
            <a:r>
              <a:rPr lang="it-IT" dirty="0"/>
              <a:t>delle classi </a:t>
            </a:r>
            <a:r>
              <a:rPr lang="it-IT" dirty="0" smtClean="0"/>
              <a:t>lavoratrici, voto femminile, sviluppo progressivo, sovranità popolare, riforme, organizzazione </a:t>
            </a:r>
            <a:r>
              <a:rPr lang="it-IT" dirty="0"/>
              <a:t>di classe nell’unità </a:t>
            </a:r>
            <a:r>
              <a:rPr lang="it-IT" dirty="0" smtClean="0"/>
              <a:t>sindacale, pieno </a:t>
            </a:r>
            <a:r>
              <a:rPr lang="it-IT" dirty="0"/>
              <a:t>diritto al </a:t>
            </a:r>
            <a:r>
              <a:rPr lang="it-IT" dirty="0" smtClean="0"/>
              <a:t>lavoro, conflitti </a:t>
            </a:r>
            <a:r>
              <a:rPr lang="it-IT" dirty="0"/>
              <a:t>anche collettivi del lavoro industriale e </a:t>
            </a:r>
            <a:r>
              <a:rPr lang="it-IT" dirty="0" smtClean="0"/>
              <a:t>agricolo, capitale, previdenza sociale, libertà popolari. </a:t>
            </a:r>
            <a:endParaRPr lang="it-IT" dirty="0"/>
          </a:p>
          <a:p>
            <a:pPr>
              <a:lnSpc>
                <a:spcPct val="110000"/>
              </a:lnSpc>
            </a:pPr>
            <a:r>
              <a:rPr lang="it-IT" u="sng" dirty="0" smtClean="0"/>
              <a:t>Lessico conservatore</a:t>
            </a:r>
            <a:r>
              <a:rPr lang="it-IT" dirty="0"/>
              <a:t>: </a:t>
            </a:r>
            <a:r>
              <a:rPr lang="it-IT" dirty="0" smtClean="0"/>
              <a:t>Patria, diritti nazionali, libertà </a:t>
            </a:r>
            <a:r>
              <a:rPr lang="it-IT" dirty="0"/>
              <a:t>(di varia natura economico-sociale), </a:t>
            </a:r>
            <a:r>
              <a:rPr lang="it-IT" dirty="0" smtClean="0"/>
              <a:t>coscienza nazionale, terreno costituzionale, personalità individuale, istituto parlamentare, monopoli statali, formazione </a:t>
            </a:r>
            <a:r>
              <a:rPr lang="it-IT" dirty="0"/>
              <a:t>e tutela della piccola </a:t>
            </a:r>
            <a:r>
              <a:rPr lang="it-IT" dirty="0" smtClean="0"/>
              <a:t>proprietà, conservazione, iniziative private, colonizzazione </a:t>
            </a:r>
            <a:r>
              <a:rPr lang="it-IT" dirty="0"/>
              <a:t>interna del </a:t>
            </a:r>
            <a:r>
              <a:rPr lang="it-IT" dirty="0" smtClean="0"/>
              <a:t>latifondo, provincie redente, tradizioni </a:t>
            </a:r>
            <a:r>
              <a:rPr lang="it-IT" dirty="0"/>
              <a:t>della </a:t>
            </a:r>
            <a:r>
              <a:rPr lang="it-IT" dirty="0" smtClean="0"/>
              <a:t>nazione, politica coloniale.</a:t>
            </a:r>
            <a:endParaRPr lang="it-IT" dirty="0"/>
          </a:p>
        </p:txBody>
      </p:sp>
    </p:spTree>
    <p:extLst>
      <p:ext uri="{BB962C8B-B14F-4D97-AF65-F5344CB8AC3E}">
        <p14:creationId xmlns:p14="http://schemas.microsoft.com/office/powerpoint/2010/main" val="23989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2"/>
                </a:solidFill>
              </a:rPr>
              <a:t>Quali presenze e quali retaggi</a:t>
            </a:r>
            <a:br>
              <a:rPr lang="it-IT" dirty="0" smtClean="0">
                <a:solidFill>
                  <a:schemeClr val="accent2"/>
                </a:solidFill>
              </a:rPr>
            </a:br>
            <a:r>
              <a:rPr lang="it-IT" dirty="0" smtClean="0">
                <a:solidFill>
                  <a:schemeClr val="accent2"/>
                </a:solidFill>
              </a:rPr>
              <a:t>nel Partito Democratico?</a:t>
            </a:r>
            <a:endParaRPr lang="it-IT" dirty="0">
              <a:solidFill>
                <a:schemeClr val="accent2"/>
              </a:solidFill>
            </a:endParaRPr>
          </a:p>
        </p:txBody>
      </p:sp>
      <p:sp>
        <p:nvSpPr>
          <p:cNvPr id="3" name="Segnaposto contenuto 2"/>
          <p:cNvSpPr>
            <a:spLocks noGrp="1"/>
          </p:cNvSpPr>
          <p:nvPr>
            <p:ph idx="1"/>
          </p:nvPr>
        </p:nvSpPr>
        <p:spPr>
          <a:xfrm>
            <a:off x="677334" y="2160589"/>
            <a:ext cx="9796702" cy="4165396"/>
          </a:xfrm>
        </p:spPr>
        <p:txBody>
          <a:bodyPr>
            <a:normAutofit/>
          </a:bodyPr>
          <a:lstStyle/>
          <a:p>
            <a:pPr>
              <a:lnSpc>
                <a:spcPct val="110000"/>
              </a:lnSpc>
            </a:pPr>
            <a:r>
              <a:rPr lang="it-IT" dirty="0" smtClean="0"/>
              <a:t>Dal </a:t>
            </a:r>
            <a:r>
              <a:rPr lang="it-IT" i="1" dirty="0" smtClean="0"/>
              <a:t>Manifesto </a:t>
            </a:r>
            <a:r>
              <a:rPr lang="it-IT" i="1" dirty="0"/>
              <a:t>dei valori</a:t>
            </a:r>
            <a:r>
              <a:rPr lang="it-IT" dirty="0"/>
              <a:t>: «Questa grande forza </a:t>
            </a:r>
            <a:r>
              <a:rPr lang="it-IT" u="sng" dirty="0"/>
              <a:t>popolare</a:t>
            </a:r>
            <a:r>
              <a:rPr lang="it-IT" dirty="0"/>
              <a:t>, intorno alla quale si stanno raccogliendo le tradizioni culturali e politiche riformatrici del Paese, si pone il compito di mobilitare le energie e i valori del nostro </a:t>
            </a:r>
            <a:r>
              <a:rPr lang="it-IT" u="sng" dirty="0"/>
              <a:t>popolo</a:t>
            </a:r>
            <a:r>
              <a:rPr lang="it-IT" dirty="0"/>
              <a:t> per rimettere questo Paese in cammino» (1), «Il suo messaggio di fiducia parte dalla convinzione che le energie del Paese sono grandi e possono essere risvegliate attraverso un processo di profondo rinnovamento della società italiana e la formazione di una nuova classe dirigente, in grado di tornare a guidare gli italiani sulle vie del mondo, quelle vie che un grande </a:t>
            </a:r>
            <a:r>
              <a:rPr lang="it-IT" u="sng" dirty="0"/>
              <a:t>popolo</a:t>
            </a:r>
            <a:r>
              <a:rPr lang="it-IT" dirty="0"/>
              <a:t> come il nostro ha saputo percorrere per secoli con la sua civiltà» (1), «Un partito democratico e riformatore non solo nella sua ispirazione ideale e programmatica, ma anche in quanto attivamente impegnato a promuovere l’evoluzione e la riforma del sistema politico</a:t>
            </a:r>
            <a:r>
              <a:rPr lang="it-IT" dirty="0" smtClean="0"/>
              <a:t>­-istituzionale </a:t>
            </a:r>
            <a:r>
              <a:rPr lang="it-IT" dirty="0"/>
              <a:t>verso una democrazia competitiva, imperniata sulla </a:t>
            </a:r>
            <a:r>
              <a:rPr lang="it-IT" u="sng" dirty="0"/>
              <a:t>sovranità</a:t>
            </a:r>
            <a:r>
              <a:rPr lang="it-IT" dirty="0"/>
              <a:t> del cittadino­ elettore, arbitro della scelta di governo» </a:t>
            </a:r>
            <a:r>
              <a:rPr lang="it-IT" dirty="0" smtClean="0"/>
              <a:t>(1), [… continua]</a:t>
            </a:r>
            <a:endParaRPr lang="it-IT" dirty="0"/>
          </a:p>
        </p:txBody>
      </p:sp>
    </p:spTree>
    <p:extLst>
      <p:ext uri="{BB962C8B-B14F-4D97-AF65-F5344CB8AC3E}">
        <p14:creationId xmlns:p14="http://schemas.microsoft.com/office/powerpoint/2010/main" val="14046046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2"/>
                </a:solidFill>
              </a:rPr>
              <a:t>Quali presenze e quali retaggi</a:t>
            </a:r>
            <a:br>
              <a:rPr lang="it-IT" dirty="0">
                <a:solidFill>
                  <a:schemeClr val="accent2"/>
                </a:solidFill>
              </a:rPr>
            </a:br>
            <a:r>
              <a:rPr lang="it-IT" dirty="0">
                <a:solidFill>
                  <a:schemeClr val="accent2"/>
                </a:solidFill>
              </a:rPr>
              <a:t>nel Partito Democratico?</a:t>
            </a:r>
          </a:p>
        </p:txBody>
      </p:sp>
      <p:sp>
        <p:nvSpPr>
          <p:cNvPr id="3" name="Segnaposto contenuto 2"/>
          <p:cNvSpPr>
            <a:spLocks noGrp="1"/>
          </p:cNvSpPr>
          <p:nvPr>
            <p:ph idx="1"/>
          </p:nvPr>
        </p:nvSpPr>
        <p:spPr>
          <a:xfrm>
            <a:off x="677333" y="2160589"/>
            <a:ext cx="10594725" cy="3880773"/>
          </a:xfrm>
        </p:spPr>
        <p:txBody>
          <a:bodyPr>
            <a:normAutofit/>
          </a:bodyPr>
          <a:lstStyle/>
          <a:p>
            <a:r>
              <a:rPr lang="it-IT" dirty="0" smtClean="0"/>
              <a:t>[… segue] «La </a:t>
            </a:r>
            <a:r>
              <a:rPr lang="it-IT" dirty="0"/>
              <a:t>sua progettualità politica non può prescindere dagli scenari aperti dalla globalizzazione: un processo che instaura legami sempre più fitti e irreversibili di interdipendenza fra nazioni, </a:t>
            </a:r>
            <a:r>
              <a:rPr lang="it-IT" u="sng" dirty="0"/>
              <a:t>popoli</a:t>
            </a:r>
            <a:r>
              <a:rPr lang="it-IT" dirty="0"/>
              <a:t> e culture a livello planetario. […] L’Europa ha abbattuto le barriere che separavano </a:t>
            </a:r>
            <a:r>
              <a:rPr lang="it-IT" u="sng" dirty="0"/>
              <a:t>popoli</a:t>
            </a:r>
            <a:r>
              <a:rPr lang="it-IT" dirty="0"/>
              <a:t> diversi, riunendoli intorno a regole comuni e a istituzioni condivise, e trasformando le vecchie frontiere in luoghi di scambio, di incontro, di cooperazione» (2), «La Costituzione non è una semplice raccolta di norme: oggi non meno di ieri è la decisione fondamentale assunta dal </a:t>
            </a:r>
            <a:r>
              <a:rPr lang="it-IT" u="sng" dirty="0"/>
              <a:t>popolo</a:t>
            </a:r>
            <a:r>
              <a:rPr lang="it-IT" dirty="0"/>
              <a:t> italiano sul come e sul perché vivere insieme» (3</a:t>
            </a:r>
            <a:r>
              <a:rPr lang="it-IT" dirty="0" smtClean="0"/>
              <a:t>).</a:t>
            </a:r>
          </a:p>
          <a:p>
            <a:r>
              <a:rPr lang="it-IT" dirty="0"/>
              <a:t>«Il Partito Democratico, in questo scenario, si batte per un accesso universale al sapere, quale espressione di un </a:t>
            </a:r>
            <a:r>
              <a:rPr lang="it-IT" u="sng" dirty="0"/>
              <a:t>nuovo umanesimo</a:t>
            </a:r>
            <a:r>
              <a:rPr lang="it-IT" dirty="0"/>
              <a:t>: un grande progetto di democrazia della conoscenza, che aiuti i cittadini a comprendere le implicazioni degli sviluppi </a:t>
            </a:r>
            <a:r>
              <a:rPr lang="it-IT" dirty="0" smtClean="0"/>
              <a:t>tecnico-scientifici, nonché </a:t>
            </a:r>
            <a:r>
              <a:rPr lang="it-IT" dirty="0"/>
              <a:t>i dilemmi etici e antropologici che essi possono sollevare</a:t>
            </a:r>
            <a:r>
              <a:rPr lang="it-IT" dirty="0" smtClean="0"/>
              <a:t>» (</a:t>
            </a:r>
            <a:r>
              <a:rPr lang="it-IT" dirty="0"/>
              <a:t>2), «La costruzione dell’unità dell’Europa, il più straordinario progetto politico che ereditiamo dal Novecento, è il contesto più favorevole per affermare un </a:t>
            </a:r>
            <a:r>
              <a:rPr lang="it-IT" u="sng" dirty="0"/>
              <a:t>nuovo umanesimo</a:t>
            </a:r>
            <a:r>
              <a:rPr lang="it-IT" dirty="0" smtClean="0"/>
              <a:t>» (2).</a:t>
            </a:r>
            <a:endParaRPr lang="it-IT" dirty="0"/>
          </a:p>
          <a:p>
            <a:endParaRPr lang="it-IT" dirty="0"/>
          </a:p>
        </p:txBody>
      </p:sp>
    </p:spTree>
    <p:extLst>
      <p:ext uri="{BB962C8B-B14F-4D97-AF65-F5344CB8AC3E}">
        <p14:creationId xmlns:p14="http://schemas.microsoft.com/office/powerpoint/2010/main" val="422074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2"/>
                </a:solidFill>
              </a:rPr>
              <a:t>E quali “-</a:t>
            </a:r>
            <a:r>
              <a:rPr lang="it-IT" dirty="0" err="1" smtClean="0">
                <a:solidFill>
                  <a:schemeClr val="accent2"/>
                </a:solidFill>
              </a:rPr>
              <a:t>ismi</a:t>
            </a:r>
            <a:r>
              <a:rPr lang="it-IT" dirty="0" smtClean="0">
                <a:solidFill>
                  <a:schemeClr val="accent2"/>
                </a:solidFill>
              </a:rPr>
              <a:t>” nel Partito Democratico?</a:t>
            </a:r>
            <a:endParaRPr lang="it-IT" dirty="0">
              <a:solidFill>
                <a:schemeClr val="accent2"/>
              </a:solidFill>
            </a:endParaRPr>
          </a:p>
        </p:txBody>
      </p:sp>
      <p:sp>
        <p:nvSpPr>
          <p:cNvPr id="3" name="Segnaposto contenuto 2"/>
          <p:cNvSpPr>
            <a:spLocks noGrp="1"/>
          </p:cNvSpPr>
          <p:nvPr>
            <p:ph idx="1"/>
          </p:nvPr>
        </p:nvSpPr>
        <p:spPr>
          <a:xfrm>
            <a:off x="677333" y="2160589"/>
            <a:ext cx="10785918" cy="4215273"/>
          </a:xfrm>
        </p:spPr>
        <p:txBody>
          <a:bodyPr>
            <a:normAutofit/>
          </a:bodyPr>
          <a:lstStyle/>
          <a:p>
            <a:r>
              <a:rPr lang="it-IT" dirty="0" smtClean="0"/>
              <a:t>Dal </a:t>
            </a:r>
            <a:r>
              <a:rPr lang="it-IT" i="1" dirty="0" smtClean="0"/>
              <a:t>Manifesto </a:t>
            </a:r>
            <a:r>
              <a:rPr lang="it-IT" i="1" dirty="0"/>
              <a:t>dei valori</a:t>
            </a:r>
            <a:r>
              <a:rPr lang="it-IT" dirty="0"/>
              <a:t>: «È tempo di abbattere gli ostacoli che vengono da una società chiusa, soffocata dai </a:t>
            </a:r>
            <a:r>
              <a:rPr lang="it-IT" u="sng" dirty="0"/>
              <a:t>corporativismi</a:t>
            </a:r>
            <a:r>
              <a:rPr lang="it-IT" dirty="0" smtClean="0"/>
              <a:t>» (1</a:t>
            </a:r>
            <a:r>
              <a:rPr lang="it-IT" dirty="0"/>
              <a:t>), «Nel Partito Democratico confluiscono grandi </a:t>
            </a:r>
            <a:r>
              <a:rPr lang="it-IT" dirty="0" smtClean="0"/>
              <a:t>tradizioni […], </a:t>
            </a:r>
            <a:r>
              <a:rPr lang="it-IT" dirty="0"/>
              <a:t>tra le quali quel profondo processo unitario che fu alla base della lotta al </a:t>
            </a:r>
            <a:r>
              <a:rPr lang="it-IT" u="sng" dirty="0"/>
              <a:t>fascismo</a:t>
            </a:r>
            <a:r>
              <a:rPr lang="it-IT" dirty="0"/>
              <a:t> e della guerra di liberazione» (1), «il Partito Democratico rappresenta lo sviluppo e la realizzazione dell’Ulivo, come soggetto e progetto di centrosinistra nel quadro di un </a:t>
            </a:r>
            <a:r>
              <a:rPr lang="it-IT" u="sng" dirty="0"/>
              <a:t>bipolarismo</a:t>
            </a:r>
            <a:r>
              <a:rPr lang="it-IT" dirty="0"/>
              <a:t> </a:t>
            </a:r>
            <a:r>
              <a:rPr lang="it-IT" dirty="0" smtClean="0"/>
              <a:t>maturo. </a:t>
            </a:r>
            <a:r>
              <a:rPr lang="it-IT" dirty="0"/>
              <a:t>[…] Nasce da qui l’esigenza di costruire un </a:t>
            </a:r>
            <a:r>
              <a:rPr lang="it-IT" u="sng" dirty="0"/>
              <a:t>bipolarismo</a:t>
            </a:r>
            <a:r>
              <a:rPr lang="it-IT" dirty="0"/>
              <a:t> nuovo, fondato su chiare alleanze per il governo e non più su coalizioni eterogenee, il cui solo obiettivo sia battere l’avversario» (1), «Si è creato così un vuoto politico molto pericoloso, che ha dato spazio alla demagogia </a:t>
            </a:r>
            <a:r>
              <a:rPr lang="it-IT" u="sng" dirty="0"/>
              <a:t>populistica</a:t>
            </a:r>
            <a:r>
              <a:rPr lang="it-IT" dirty="0"/>
              <a:t>, all’arroganza di ristrette oligarchie e anche a poteri opachi che tendono a sottrarsi al controllo della legge e delle istituzioni democratiche» (1), «Il processo di unificazione europeo è ancora frenato dalle forti resistenze degli </a:t>
            </a:r>
            <a:r>
              <a:rPr lang="it-IT" u="sng" dirty="0"/>
              <a:t>egoismi nazionalistici</a:t>
            </a:r>
            <a:r>
              <a:rPr lang="it-IT" dirty="0"/>
              <a:t>, che il Partito Democratico vuole contrastare per realizzare una compiuta integrazione politica e democratica» (2), «Il Partito Democratico intende contribuire a costruire e consolidare, in Europa e nel mondo</a:t>
            </a:r>
            <a:r>
              <a:rPr lang="it-IT" dirty="0" smtClean="0"/>
              <a:t>, un </a:t>
            </a:r>
            <a:r>
              <a:rPr lang="it-IT" dirty="0"/>
              <a:t>ampio campo </a:t>
            </a:r>
            <a:r>
              <a:rPr lang="it-IT" u="sng" dirty="0"/>
              <a:t>riformista</a:t>
            </a:r>
            <a:r>
              <a:rPr lang="it-IT" dirty="0"/>
              <a:t>, </a:t>
            </a:r>
            <a:r>
              <a:rPr lang="it-IT" u="sng" dirty="0"/>
              <a:t>europeista</a:t>
            </a:r>
            <a:r>
              <a:rPr lang="it-IT" dirty="0"/>
              <a:t> e di centrosinistra, operando in un rapporto organico con le principali forze </a:t>
            </a:r>
            <a:r>
              <a:rPr lang="it-IT" u="sng" dirty="0"/>
              <a:t>socialiste</a:t>
            </a:r>
            <a:r>
              <a:rPr lang="it-IT" dirty="0"/>
              <a:t>, democratiche e </a:t>
            </a:r>
            <a:r>
              <a:rPr lang="it-IT" u="sng" dirty="0"/>
              <a:t>progressiste</a:t>
            </a:r>
            <a:r>
              <a:rPr lang="it-IT" dirty="0"/>
              <a:t> e promuovendone l’azione comune» (2), </a:t>
            </a:r>
            <a:r>
              <a:rPr lang="it-IT" dirty="0" smtClean="0"/>
              <a:t>[… continua]</a:t>
            </a:r>
            <a:endParaRPr lang="it-IT" dirty="0"/>
          </a:p>
        </p:txBody>
      </p:sp>
    </p:spTree>
    <p:extLst>
      <p:ext uri="{BB962C8B-B14F-4D97-AF65-F5344CB8AC3E}">
        <p14:creationId xmlns:p14="http://schemas.microsoft.com/office/powerpoint/2010/main" val="41084059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2"/>
                </a:solidFill>
              </a:rPr>
              <a:t>«Le parole contano»: ipse dixit…</a:t>
            </a:r>
            <a:endParaRPr lang="it-IT" dirty="0">
              <a:solidFill>
                <a:schemeClr val="accent2"/>
              </a:solidFill>
            </a:endParaRPr>
          </a:p>
        </p:txBody>
      </p:sp>
      <p:sp>
        <p:nvSpPr>
          <p:cNvPr id="3" name="Segnaposto contenuto 2"/>
          <p:cNvSpPr>
            <a:spLocks noGrp="1"/>
          </p:cNvSpPr>
          <p:nvPr>
            <p:ph idx="1"/>
          </p:nvPr>
        </p:nvSpPr>
        <p:spPr/>
        <p:txBody>
          <a:bodyPr>
            <a:noAutofit/>
          </a:bodyPr>
          <a:lstStyle/>
          <a:p>
            <a:pPr>
              <a:lnSpc>
                <a:spcPct val="110000"/>
              </a:lnSpc>
            </a:pPr>
            <a:r>
              <a:rPr lang="it-IT" sz="2000" dirty="0" smtClean="0"/>
              <a:t>«La politica cambia e cambia la sua “narrazione”. Di conseguenza, cambiano anche le parole per raccontarla e i concetti per analizzarla. Alcune parole sono effimere; altre sembrano destinate a durare; altre ancora meritano di essere diversamente spiegate. I concetti sempre meritano di essere definiti con attenzione alla loro storia e con precisione rispetto ai loro contenuti. […] buone analisi politiche sono necessarie sia per criticare e contrastare la cattiva politica sia per porre le premesse della buona politica. Almeno, seppure con enfasi differenti, questo è quanto, con Bobbio e Matteucci, abbiamo cercato di fare. Poiché le parole contano».</a:t>
            </a:r>
          </a:p>
          <a:p>
            <a:pPr marL="0" indent="0" algn="r">
              <a:lnSpc>
                <a:spcPct val="110000"/>
              </a:lnSpc>
              <a:buNone/>
            </a:pPr>
            <a:r>
              <a:rPr lang="it-IT" sz="2000" dirty="0" smtClean="0"/>
              <a:t>(Gianfranco Pasquino, </a:t>
            </a:r>
            <a:r>
              <a:rPr lang="it-IT" sz="2000" i="1" dirty="0" smtClean="0"/>
              <a:t>Dizionario di politica</a:t>
            </a:r>
            <a:r>
              <a:rPr lang="it-IT" sz="2000" dirty="0" smtClean="0"/>
              <a:t>, 2016)</a:t>
            </a:r>
            <a:endParaRPr lang="it-IT" sz="2000" dirty="0"/>
          </a:p>
        </p:txBody>
      </p:sp>
    </p:spTree>
    <p:extLst>
      <p:ext uri="{BB962C8B-B14F-4D97-AF65-F5344CB8AC3E}">
        <p14:creationId xmlns:p14="http://schemas.microsoft.com/office/powerpoint/2010/main" val="5107800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2"/>
                </a:solidFill>
              </a:rPr>
              <a:t>E quali “-</a:t>
            </a:r>
            <a:r>
              <a:rPr lang="it-IT" dirty="0" err="1" smtClean="0">
                <a:solidFill>
                  <a:schemeClr val="accent2"/>
                </a:solidFill>
              </a:rPr>
              <a:t>ismi</a:t>
            </a:r>
            <a:r>
              <a:rPr lang="it-IT" dirty="0" smtClean="0">
                <a:solidFill>
                  <a:schemeClr val="accent2"/>
                </a:solidFill>
              </a:rPr>
              <a:t>” nel Partito Democratico?</a:t>
            </a:r>
            <a:endParaRPr lang="it-IT" dirty="0">
              <a:solidFill>
                <a:schemeClr val="accent2"/>
              </a:solidFill>
            </a:endParaRPr>
          </a:p>
        </p:txBody>
      </p:sp>
      <p:sp>
        <p:nvSpPr>
          <p:cNvPr id="3" name="Segnaposto contenuto 2"/>
          <p:cNvSpPr>
            <a:spLocks noGrp="1"/>
          </p:cNvSpPr>
          <p:nvPr>
            <p:ph idx="1"/>
          </p:nvPr>
        </p:nvSpPr>
        <p:spPr>
          <a:xfrm>
            <a:off x="677333" y="2160589"/>
            <a:ext cx="10378594" cy="4256836"/>
          </a:xfrm>
        </p:spPr>
        <p:txBody>
          <a:bodyPr>
            <a:normAutofit/>
          </a:bodyPr>
          <a:lstStyle/>
          <a:p>
            <a:r>
              <a:rPr lang="it-IT" dirty="0" smtClean="0"/>
              <a:t>[… segue] </a:t>
            </a:r>
            <a:r>
              <a:rPr lang="it-IT" dirty="0"/>
              <a:t>«in un’epoca contrassegnata da nuove conquiste di civiltà, ma anche da antichi e recenti </a:t>
            </a:r>
            <a:r>
              <a:rPr lang="it-IT" u="sng" dirty="0"/>
              <a:t>fondamentalismi</a:t>
            </a:r>
            <a:r>
              <a:rPr lang="it-IT" dirty="0"/>
              <a:t>, la laicità dello Stato garantisce che le istituzioni appartengano a tutti e che le decisioni democratiche siano assunte in modo libero e autonomo </a:t>
            </a:r>
            <a:r>
              <a:rPr lang="it-IT" dirty="0" smtClean="0"/>
              <a:t>[…]: </a:t>
            </a:r>
            <a:r>
              <a:rPr lang="it-IT" dirty="0"/>
              <a:t>noi concepiamo la laicità non come il luogo di una presunta neutralità, ma come rispetto e valorizzazione del </a:t>
            </a:r>
            <a:r>
              <a:rPr lang="it-IT" u="sng" dirty="0"/>
              <a:t>pluralismo</a:t>
            </a:r>
            <a:r>
              <a:rPr lang="it-IT" dirty="0"/>
              <a:t> degli orientamenti culturali, e quindi anche come riconoscimento della rilevanza, nella sfera pubblica e non solo privata, delle religioni, dei convincimenti filosofici ed etici, delle diverse forme di spiritualità» </a:t>
            </a:r>
            <a:r>
              <a:rPr lang="it-IT" dirty="0" smtClean="0"/>
              <a:t>(</a:t>
            </a:r>
            <a:r>
              <a:rPr lang="it-IT" dirty="0"/>
              <a:t>3), «Cittadinanza e inclusione sono la leva di un nuovo </a:t>
            </a:r>
            <a:r>
              <a:rPr lang="it-IT" u="sng" dirty="0"/>
              <a:t>civismo</a:t>
            </a:r>
            <a:r>
              <a:rPr lang="it-IT" dirty="0"/>
              <a:t> e di nuove opportunità per i singoli, nelle scelte formative e professionali, come nella dimensione sociale e affettiva</a:t>
            </a:r>
            <a:r>
              <a:rPr lang="it-IT" dirty="0" smtClean="0"/>
              <a:t>» (</a:t>
            </a:r>
            <a:r>
              <a:rPr lang="it-IT" dirty="0"/>
              <a:t>4), «Una quota sempre maggiore della ricchezza è assorbita dalle rendite e dalle speculazioni finanziarie mentre diminuisce la quota che va al lavoro. Questa tendenza è inaccettabile, e contrastarla e invertirla è il compito del nuovo </a:t>
            </a:r>
            <a:r>
              <a:rPr lang="it-IT" u="sng" dirty="0"/>
              <a:t>riformismo</a:t>
            </a:r>
            <a:r>
              <a:rPr lang="it-IT" dirty="0" smtClean="0"/>
              <a:t>» (</a:t>
            </a:r>
            <a:r>
              <a:rPr lang="it-IT" dirty="0"/>
              <a:t>4), «Il </a:t>
            </a:r>
            <a:r>
              <a:rPr lang="it-IT" u="sng" dirty="0"/>
              <a:t>pluralismo</a:t>
            </a:r>
            <a:r>
              <a:rPr lang="it-IT" dirty="0"/>
              <a:t> sociale, per una comunità forte e solidale» (5), «i democratici sostengono i valori dell’autonomia e del </a:t>
            </a:r>
            <a:r>
              <a:rPr lang="it-IT" u="sng" dirty="0"/>
              <a:t>federalismo</a:t>
            </a:r>
            <a:r>
              <a:rPr lang="it-IT" dirty="0"/>
              <a:t> in quanto promotori delle capacità di autorganizzazione in grado di garantire la coesione sociale e territoriale del Paese</a:t>
            </a:r>
            <a:r>
              <a:rPr lang="it-IT" dirty="0" smtClean="0"/>
              <a:t>» (5).</a:t>
            </a:r>
            <a:endParaRPr lang="it-IT" dirty="0"/>
          </a:p>
        </p:txBody>
      </p:sp>
    </p:spTree>
    <p:extLst>
      <p:ext uri="{BB962C8B-B14F-4D97-AF65-F5344CB8AC3E}">
        <p14:creationId xmlns:p14="http://schemas.microsoft.com/office/powerpoint/2010/main" val="300315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9780078" cy="1320800"/>
          </a:xfrm>
        </p:spPr>
        <p:txBody>
          <a:bodyPr>
            <a:normAutofit/>
          </a:bodyPr>
          <a:lstStyle/>
          <a:p>
            <a:r>
              <a:rPr lang="it-IT" dirty="0" smtClean="0">
                <a:solidFill>
                  <a:schemeClr val="accent2"/>
                </a:solidFill>
              </a:rPr>
              <a:t>Le parole della politica contemporanea tra vecchio, nuovo e perdita del DNA linguistico</a:t>
            </a:r>
            <a:endParaRPr lang="it-IT" dirty="0">
              <a:solidFill>
                <a:schemeClr val="accent2"/>
              </a:solidFill>
            </a:endParaRPr>
          </a:p>
        </p:txBody>
      </p:sp>
      <p:sp>
        <p:nvSpPr>
          <p:cNvPr id="3" name="Segnaposto contenuto 2"/>
          <p:cNvSpPr>
            <a:spLocks noGrp="1"/>
          </p:cNvSpPr>
          <p:nvPr>
            <p:ph idx="1"/>
          </p:nvPr>
        </p:nvSpPr>
        <p:spPr/>
        <p:txBody>
          <a:bodyPr>
            <a:noAutofit/>
          </a:bodyPr>
          <a:lstStyle/>
          <a:p>
            <a:pPr>
              <a:lnSpc>
                <a:spcPct val="105000"/>
              </a:lnSpc>
            </a:pPr>
            <a:r>
              <a:rPr lang="it-IT" sz="1900" dirty="0" smtClean="0"/>
              <a:t>La componente persuasiva e dialettica è parte costitutiva e pienamente legittima del discorso politico</a:t>
            </a:r>
          </a:p>
          <a:p>
            <a:pPr>
              <a:lnSpc>
                <a:spcPct val="105000"/>
              </a:lnSpc>
            </a:pPr>
            <a:r>
              <a:rPr lang="it-IT" sz="1900" dirty="0" smtClean="0"/>
              <a:t>Il confronto politico si basa sulla continua rinegoziazione dei significati</a:t>
            </a:r>
          </a:p>
          <a:p>
            <a:pPr>
              <a:lnSpc>
                <a:spcPct val="105000"/>
              </a:lnSpc>
            </a:pPr>
            <a:r>
              <a:rPr lang="it-IT" sz="1900" dirty="0" smtClean="0"/>
              <a:t>Il contesto post-ideologico ha superato molti “-</a:t>
            </a:r>
            <a:r>
              <a:rPr lang="it-IT" sz="1900" dirty="0" err="1" smtClean="0"/>
              <a:t>ismi</a:t>
            </a:r>
            <a:r>
              <a:rPr lang="it-IT" sz="1900" dirty="0" smtClean="0"/>
              <a:t>” della tradizione passata e ne ha resi più fluidi altri</a:t>
            </a:r>
          </a:p>
          <a:p>
            <a:pPr>
              <a:lnSpc>
                <a:spcPct val="105000"/>
              </a:lnSpc>
            </a:pPr>
            <a:r>
              <a:rPr lang="it-IT" sz="1900" dirty="0" smtClean="0"/>
              <a:t>Non c’è quasi più una chiara identificazione tra parole e forze politiche</a:t>
            </a:r>
          </a:p>
          <a:p>
            <a:pPr>
              <a:lnSpc>
                <a:spcPct val="105000"/>
              </a:lnSpc>
            </a:pPr>
            <a:r>
              <a:rPr lang="it-IT" sz="1900" dirty="0" smtClean="0"/>
              <a:t>Se per i partiti/movimenti di destra sono stati coniati nuovi “-</a:t>
            </a:r>
            <a:r>
              <a:rPr lang="it-IT" sz="1900" dirty="0" err="1" smtClean="0"/>
              <a:t>ismi</a:t>
            </a:r>
            <a:r>
              <a:rPr lang="it-IT" sz="1900" dirty="0" smtClean="0"/>
              <a:t>” o ne sono stati reimpiegati di preesistenti, a sinistra non si registrano vere novità ideologiche e terminologiche</a:t>
            </a:r>
          </a:p>
          <a:p>
            <a:pPr>
              <a:lnSpc>
                <a:spcPct val="105000"/>
              </a:lnSpc>
            </a:pPr>
            <a:r>
              <a:rPr lang="it-IT" sz="1900" dirty="0" smtClean="0"/>
              <a:t>Finiremo </a:t>
            </a:r>
            <a:r>
              <a:rPr lang="it-IT" sz="1900" dirty="0" smtClean="0"/>
              <a:t>tutti (come) “sardine”?…</a:t>
            </a:r>
            <a:endParaRPr lang="it-IT" sz="1900" dirty="0"/>
          </a:p>
        </p:txBody>
      </p:sp>
      <p:pic>
        <p:nvPicPr>
          <p:cNvPr id="4" name="Immagin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87935" y="2664614"/>
            <a:ext cx="2031307" cy="37694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73117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2"/>
                </a:solidFill>
              </a:rPr>
              <a:t>Conte alla rovescia (</a:t>
            </a:r>
            <a:r>
              <a:rPr lang="it-IT" dirty="0" err="1" smtClean="0">
                <a:solidFill>
                  <a:schemeClr val="accent2"/>
                </a:solidFill>
              </a:rPr>
              <a:t>aicsevor</a:t>
            </a:r>
            <a:r>
              <a:rPr lang="it-IT" dirty="0" smtClean="0">
                <a:solidFill>
                  <a:schemeClr val="accent2"/>
                </a:solidFill>
              </a:rPr>
              <a:t> alla </a:t>
            </a:r>
            <a:r>
              <a:rPr lang="it-IT" dirty="0" err="1" smtClean="0">
                <a:solidFill>
                  <a:schemeClr val="accent2"/>
                </a:solidFill>
              </a:rPr>
              <a:t>etnoC</a:t>
            </a:r>
            <a:r>
              <a:rPr lang="it-IT" dirty="0" smtClean="0">
                <a:solidFill>
                  <a:schemeClr val="accent2"/>
                </a:solidFill>
              </a:rPr>
              <a:t>)</a:t>
            </a:r>
            <a:endParaRPr lang="it-IT" dirty="0">
              <a:solidFill>
                <a:schemeClr val="accent2"/>
              </a:solidFill>
            </a:endParaRPr>
          </a:p>
        </p:txBody>
      </p:sp>
      <p:sp>
        <p:nvSpPr>
          <p:cNvPr id="3" name="Segnaposto contenuto 2"/>
          <p:cNvSpPr>
            <a:spLocks noGrp="1"/>
          </p:cNvSpPr>
          <p:nvPr>
            <p:ph idx="1"/>
          </p:nvPr>
        </p:nvSpPr>
        <p:spPr>
          <a:xfrm>
            <a:off x="677333" y="2160589"/>
            <a:ext cx="10270529" cy="3880773"/>
          </a:xfrm>
        </p:spPr>
        <p:txBody>
          <a:bodyPr>
            <a:normAutofit/>
          </a:bodyPr>
          <a:lstStyle/>
          <a:p>
            <a:r>
              <a:rPr lang="it-IT" sz="2000" dirty="0" smtClean="0"/>
              <a:t>26 settembre 2018, 14 ottobre 2018, 29 agosto 2019:</a:t>
            </a:r>
          </a:p>
          <a:p>
            <a:pPr marL="0" indent="0">
              <a:buNone/>
            </a:pPr>
            <a:r>
              <a:rPr lang="it-IT" sz="2000" dirty="0" smtClean="0"/>
              <a:t>	</a:t>
            </a:r>
            <a:r>
              <a:rPr lang="it-IT" sz="2000" dirty="0" err="1" smtClean="0"/>
              <a:t>sovranismo</a:t>
            </a:r>
            <a:r>
              <a:rPr lang="it-IT" sz="2000" dirty="0" smtClean="0"/>
              <a:t> e populismo, o nuovo umanesimo?</a:t>
            </a:r>
            <a:endParaRPr lang="it-IT" sz="2000" dirty="0"/>
          </a:p>
        </p:txBody>
      </p:sp>
      <p:pic>
        <p:nvPicPr>
          <p:cNvPr id="4" name="Immagine 3">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4281" y="3831839"/>
            <a:ext cx="3565764" cy="2142950"/>
          </a:xfrm>
          <a:prstGeom prst="rect">
            <a:avLst/>
          </a:prstGeom>
          <a:ln w="88900" cap="sq" cmpd="thickThin">
            <a:solidFill>
              <a:srgbClr val="000000"/>
            </a:solidFill>
            <a:prstDash val="solid"/>
            <a:miter lim="800000"/>
          </a:ln>
          <a:effectLst>
            <a:innerShdw blurRad="76200">
              <a:srgbClr val="000000"/>
            </a:innerShdw>
          </a:effectLst>
        </p:spPr>
      </p:pic>
      <p:pic>
        <p:nvPicPr>
          <p:cNvPr id="5" name="Immagine 4">
            <a:hlinkClick r:id="rId5"/>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068347" y="3831838"/>
            <a:ext cx="3599372" cy="2142951"/>
          </a:xfrm>
          <a:prstGeom prst="rect">
            <a:avLst/>
          </a:prstGeom>
          <a:ln w="88900" cap="sq" cmpd="thickThin">
            <a:solidFill>
              <a:srgbClr val="000000"/>
            </a:solidFill>
            <a:prstDash val="solid"/>
            <a:miter lim="800000"/>
          </a:ln>
          <a:effectLst>
            <a:innerShdw blurRad="76200">
              <a:srgbClr val="000000"/>
            </a:innerShdw>
          </a:effectLst>
        </p:spPr>
      </p:pic>
      <p:pic>
        <p:nvPicPr>
          <p:cNvPr id="7" name="Immagine 6">
            <a:hlinkClick r:id="rId7"/>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60836" y="3831839"/>
            <a:ext cx="3423293" cy="21429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299772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700" fill="hold"/>
                                        <p:tgtEl>
                                          <p:spTgt spid="4"/>
                                        </p:tgtEl>
                                        <p:attrNameLst>
                                          <p:attrName>ppt_w</p:attrName>
                                        </p:attrNameLst>
                                      </p:cBhvr>
                                      <p:tavLst>
                                        <p:tav tm="0">
                                          <p:val>
                                            <p:strVal val="#ppt_w*0.70"/>
                                          </p:val>
                                        </p:tav>
                                        <p:tav tm="100000">
                                          <p:val>
                                            <p:strVal val="#ppt_w"/>
                                          </p:val>
                                        </p:tav>
                                      </p:tavLst>
                                    </p:anim>
                                    <p:anim calcmode="lin" valueType="num">
                                      <p:cBhvr>
                                        <p:cTn id="20" dur="700" fill="hold"/>
                                        <p:tgtEl>
                                          <p:spTgt spid="4"/>
                                        </p:tgtEl>
                                        <p:attrNameLst>
                                          <p:attrName>ppt_h</p:attrName>
                                        </p:attrNameLst>
                                      </p:cBhvr>
                                      <p:tavLst>
                                        <p:tav tm="0">
                                          <p:val>
                                            <p:strVal val="#ppt_h"/>
                                          </p:val>
                                        </p:tav>
                                        <p:tav tm="100000">
                                          <p:val>
                                            <p:strVal val="#ppt_h"/>
                                          </p:val>
                                        </p:tav>
                                      </p:tavLst>
                                    </p:anim>
                                    <p:animEffect transition="in" filter="fade">
                                      <p:cBhvr>
                                        <p:cTn id="21" dur="700"/>
                                        <p:tgtEl>
                                          <p:spTgt spid="4"/>
                                        </p:tgtEl>
                                      </p:cBhvr>
                                    </p:animEffect>
                                  </p:childTnLst>
                                </p:cTn>
                              </p:par>
                            </p:childTnLst>
                          </p:cTn>
                        </p:par>
                        <p:par>
                          <p:cTn id="22" fill="hold">
                            <p:stCondLst>
                              <p:cond delay="2700"/>
                            </p:stCondLst>
                            <p:childTnLst>
                              <p:par>
                                <p:cTn id="23" presetID="55"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700" fill="hold"/>
                                        <p:tgtEl>
                                          <p:spTgt spid="7"/>
                                        </p:tgtEl>
                                        <p:attrNameLst>
                                          <p:attrName>ppt_w</p:attrName>
                                        </p:attrNameLst>
                                      </p:cBhvr>
                                      <p:tavLst>
                                        <p:tav tm="0">
                                          <p:val>
                                            <p:strVal val="#ppt_w*0.70"/>
                                          </p:val>
                                        </p:tav>
                                        <p:tav tm="100000">
                                          <p:val>
                                            <p:strVal val="#ppt_w"/>
                                          </p:val>
                                        </p:tav>
                                      </p:tavLst>
                                    </p:anim>
                                    <p:anim calcmode="lin" valueType="num">
                                      <p:cBhvr>
                                        <p:cTn id="26" dur="700" fill="hold"/>
                                        <p:tgtEl>
                                          <p:spTgt spid="7"/>
                                        </p:tgtEl>
                                        <p:attrNameLst>
                                          <p:attrName>ppt_h</p:attrName>
                                        </p:attrNameLst>
                                      </p:cBhvr>
                                      <p:tavLst>
                                        <p:tav tm="0">
                                          <p:val>
                                            <p:strVal val="#ppt_h"/>
                                          </p:val>
                                        </p:tav>
                                        <p:tav tm="100000">
                                          <p:val>
                                            <p:strVal val="#ppt_h"/>
                                          </p:val>
                                        </p:tav>
                                      </p:tavLst>
                                    </p:anim>
                                    <p:animEffect transition="in" filter="fade">
                                      <p:cBhvr>
                                        <p:cTn id="27" dur="700"/>
                                        <p:tgtEl>
                                          <p:spTgt spid="7"/>
                                        </p:tgtEl>
                                      </p:cBhvr>
                                    </p:animEffect>
                                  </p:childTnLst>
                                </p:cTn>
                              </p:par>
                            </p:childTnLst>
                          </p:cTn>
                        </p:par>
                        <p:par>
                          <p:cTn id="28" fill="hold">
                            <p:stCondLst>
                              <p:cond delay="3400"/>
                            </p:stCondLst>
                            <p:childTnLst>
                              <p:par>
                                <p:cTn id="29" presetID="55"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700" fill="hold"/>
                                        <p:tgtEl>
                                          <p:spTgt spid="5"/>
                                        </p:tgtEl>
                                        <p:attrNameLst>
                                          <p:attrName>ppt_w</p:attrName>
                                        </p:attrNameLst>
                                      </p:cBhvr>
                                      <p:tavLst>
                                        <p:tav tm="0">
                                          <p:val>
                                            <p:strVal val="#ppt_w*0.70"/>
                                          </p:val>
                                        </p:tav>
                                        <p:tav tm="100000">
                                          <p:val>
                                            <p:strVal val="#ppt_w"/>
                                          </p:val>
                                        </p:tav>
                                      </p:tavLst>
                                    </p:anim>
                                    <p:anim calcmode="lin" valueType="num">
                                      <p:cBhvr>
                                        <p:cTn id="32" dur="700" fill="hold"/>
                                        <p:tgtEl>
                                          <p:spTgt spid="5"/>
                                        </p:tgtEl>
                                        <p:attrNameLst>
                                          <p:attrName>ppt_h</p:attrName>
                                        </p:attrNameLst>
                                      </p:cBhvr>
                                      <p:tavLst>
                                        <p:tav tm="0">
                                          <p:val>
                                            <p:strVal val="#ppt_h"/>
                                          </p:val>
                                        </p:tav>
                                        <p:tav tm="100000">
                                          <p:val>
                                            <p:strVal val="#ppt_h"/>
                                          </p:val>
                                        </p:tav>
                                      </p:tavLst>
                                    </p:anim>
                                    <p:animEffect transition="in" filter="fade">
                                      <p:cBhvr>
                                        <p:cTn id="33"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2"/>
                </a:solidFill>
              </a:rPr>
              <a:t>Partiamo dal fondo</a:t>
            </a:r>
            <a:endParaRPr lang="it-IT" dirty="0">
              <a:solidFill>
                <a:schemeClr val="accent2"/>
              </a:solidFill>
            </a:endParaRPr>
          </a:p>
        </p:txBody>
      </p:sp>
      <p:sp>
        <p:nvSpPr>
          <p:cNvPr id="3" name="Segnaposto contenuto 2"/>
          <p:cNvSpPr>
            <a:spLocks noGrp="1"/>
          </p:cNvSpPr>
          <p:nvPr>
            <p:ph idx="1"/>
          </p:nvPr>
        </p:nvSpPr>
        <p:spPr>
          <a:xfrm>
            <a:off x="677333" y="2160589"/>
            <a:ext cx="9480819" cy="3880773"/>
          </a:xfrm>
        </p:spPr>
        <p:txBody>
          <a:bodyPr>
            <a:normAutofit/>
          </a:bodyPr>
          <a:lstStyle/>
          <a:p>
            <a:pPr>
              <a:lnSpc>
                <a:spcPct val="110000"/>
              </a:lnSpc>
            </a:pPr>
            <a:r>
              <a:rPr lang="it-IT" u="sng" dirty="0"/>
              <a:t>Umanesimo</a:t>
            </a:r>
            <a:r>
              <a:rPr lang="it-IT" dirty="0"/>
              <a:t>: </a:t>
            </a:r>
            <a:r>
              <a:rPr lang="it-IT" dirty="0" smtClean="0"/>
              <a:t>«Nella </a:t>
            </a:r>
            <a:r>
              <a:rPr lang="it-IT" dirty="0"/>
              <a:t>storiografia moderna, termine (di origine ottocentesca) con cui viene indicato il periodo storico che, tra la fine del sec. 14° e il sec. 16°, segna l’inizio dell’età moderna, e si caratterizza per una nuova lettura dei testi antichi latini e greci […]. A questa nuova lettura del mondo antico è legata la valorizzazione della vita civile come umana conversazione (per la quale l’eloquenza e la retorica offrono strumenti privilegiati) e delle virtù pagane, non contrapposte a quelle cristiane ma fortemente connesse all’impegno dell’uomo nel </a:t>
            </a:r>
            <a:r>
              <a:rPr lang="it-IT" dirty="0" smtClean="0"/>
              <a:t>mondo. — Con riferimento</a:t>
            </a:r>
            <a:r>
              <a:rPr lang="it-IT" dirty="0"/>
              <a:t>, esplicito e implicito, all’umanesimo quale periodo storico-culturale, il termine è usato per caratterizzare ogni orientamento che riprenda il senso e i valori affermatisi nella cultura umanistica: dall’amore per gli studî classici e per le </a:t>
            </a:r>
            <a:r>
              <a:rPr lang="it-IT" i="1" dirty="0" err="1"/>
              <a:t>humanae</a:t>
            </a:r>
            <a:r>
              <a:rPr lang="it-IT" i="1" dirty="0"/>
              <a:t> </a:t>
            </a:r>
            <a:r>
              <a:rPr lang="it-IT" i="1" dirty="0" err="1"/>
              <a:t>litterae</a:t>
            </a:r>
            <a:r>
              <a:rPr lang="it-IT" dirty="0"/>
              <a:t> alla concezione dell’uomo e della sua </a:t>
            </a:r>
            <a:r>
              <a:rPr lang="it-IT" dirty="0" smtClean="0"/>
              <a:t>“dignità” </a:t>
            </a:r>
            <a:r>
              <a:rPr lang="it-IT" dirty="0"/>
              <a:t>quale autore della propria storia, punto di riferimento costante e centrale della riflessione </a:t>
            </a:r>
            <a:r>
              <a:rPr lang="it-IT" dirty="0" smtClean="0"/>
              <a:t>filosofica» (Vocabolario Treccani).</a:t>
            </a:r>
            <a:endParaRPr lang="it-IT" dirty="0"/>
          </a:p>
        </p:txBody>
      </p:sp>
    </p:spTree>
    <p:extLst>
      <p:ext uri="{BB962C8B-B14F-4D97-AF65-F5344CB8AC3E}">
        <p14:creationId xmlns:p14="http://schemas.microsoft.com/office/powerpoint/2010/main" val="10688389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2"/>
                </a:solidFill>
              </a:rPr>
              <a:t>Quali fonti e quali princìpi</a:t>
            </a:r>
            <a:br>
              <a:rPr lang="it-IT" dirty="0" smtClean="0">
                <a:solidFill>
                  <a:schemeClr val="accent2"/>
                </a:solidFill>
              </a:rPr>
            </a:br>
            <a:r>
              <a:rPr lang="it-IT" dirty="0" smtClean="0">
                <a:solidFill>
                  <a:schemeClr val="accent2"/>
                </a:solidFill>
              </a:rPr>
              <a:t>per il «neoumanesimo»?</a:t>
            </a:r>
            <a:endParaRPr lang="it-IT" dirty="0">
              <a:solidFill>
                <a:schemeClr val="accent2"/>
              </a:solidFill>
            </a:endParaRPr>
          </a:p>
        </p:txBody>
      </p:sp>
      <p:sp>
        <p:nvSpPr>
          <p:cNvPr id="3" name="Segnaposto contenuto 2"/>
          <p:cNvSpPr>
            <a:spLocks noGrp="1"/>
          </p:cNvSpPr>
          <p:nvPr>
            <p:ph idx="1"/>
          </p:nvPr>
        </p:nvSpPr>
        <p:spPr>
          <a:xfrm>
            <a:off x="677333" y="2160589"/>
            <a:ext cx="11010362" cy="3880773"/>
          </a:xfrm>
        </p:spPr>
        <p:txBody>
          <a:bodyPr/>
          <a:lstStyle/>
          <a:p>
            <a:pPr marL="0" indent="0">
              <a:buNone/>
            </a:pPr>
            <a:r>
              <a:rPr lang="it-IT" dirty="0"/>
              <a:t>«</a:t>
            </a:r>
            <a:r>
              <a:rPr lang="it-IT" dirty="0" smtClean="0"/>
              <a:t>L’amore </a:t>
            </a:r>
            <a:r>
              <a:rPr lang="it-IT" dirty="0"/>
              <a:t>cristiano spinge alla denuncia, alla proposta e </a:t>
            </a:r>
            <a:r>
              <a:rPr lang="it-IT" dirty="0" smtClean="0"/>
              <a:t>all’impegno </a:t>
            </a:r>
            <a:r>
              <a:rPr lang="it-IT" dirty="0"/>
              <a:t>di progettazione culturale e sociale, ad una fattiva operosità, che sprona tutti coloro che hanno sinceramente a cuore la sorte </a:t>
            </a:r>
            <a:r>
              <a:rPr lang="it-IT" dirty="0" smtClean="0"/>
              <a:t>dell’uomo </a:t>
            </a:r>
            <a:r>
              <a:rPr lang="it-IT" dirty="0"/>
              <a:t>ad offrire il proprio contributo. </a:t>
            </a:r>
            <a:r>
              <a:rPr lang="it-IT" dirty="0" smtClean="0"/>
              <a:t>L’umanità </a:t>
            </a:r>
            <a:r>
              <a:rPr lang="it-IT" dirty="0"/>
              <a:t>comprende sempre più chiaramente di essere legata da un unico destino che richiede una comune assunzione di responsabilità, ispirata da un </a:t>
            </a:r>
            <a:r>
              <a:rPr lang="it-IT" i="1" dirty="0"/>
              <a:t>umanesimo integrale e solidale</a:t>
            </a:r>
            <a:r>
              <a:rPr lang="it-IT" dirty="0"/>
              <a:t>: vede che questa unità di destino è spesso condizionata e perfino imposta dalla tecnica o </a:t>
            </a:r>
            <a:r>
              <a:rPr lang="it-IT" dirty="0" smtClean="0"/>
              <a:t>dall’economia </a:t>
            </a:r>
            <a:r>
              <a:rPr lang="it-IT" dirty="0"/>
              <a:t>e avverte il bisogno di una maggiore consapevolezza morale, che orienti il cammino comune. Stupiti dalle molteplici innovazioni tecnologiche, gli uomini del nostro tempo desiderano fortemente che il progresso sia finalizzato al vero bene </a:t>
            </a:r>
            <a:r>
              <a:rPr lang="it-IT" dirty="0" smtClean="0"/>
              <a:t>dell’umanità </a:t>
            </a:r>
            <a:r>
              <a:rPr lang="it-IT" dirty="0"/>
              <a:t>di oggi e di </a:t>
            </a:r>
            <a:r>
              <a:rPr lang="it-IT" dirty="0" smtClean="0"/>
              <a:t>domani» (</a:t>
            </a:r>
            <a:r>
              <a:rPr lang="it-IT" i="1" dirty="0" smtClean="0"/>
              <a:t>CDSC</a:t>
            </a:r>
            <a:r>
              <a:rPr lang="it-IT" dirty="0" smtClean="0"/>
              <a:t>, n. 6).</a:t>
            </a:r>
          </a:p>
          <a:p>
            <a:r>
              <a:rPr lang="it-IT" dirty="0" smtClean="0"/>
              <a:t>Il nuovo umanesimo secondo papa Francesco: 10 novembre 2015, 6 maggio 2016 e 12 settembre 2019</a:t>
            </a:r>
            <a:endParaRPr lang="it-IT" dirty="0"/>
          </a:p>
        </p:txBody>
      </p:sp>
      <p:pic>
        <p:nvPicPr>
          <p:cNvPr id="4" name="Immagine 3">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0625" y="5054139"/>
            <a:ext cx="2392299" cy="1430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magine 4">
            <a:hlinkClick r:id="rId5"/>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50519" y="5052620"/>
            <a:ext cx="2374635" cy="1427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magine 5">
            <a:hlinkClick r:id="rId7"/>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880848" y="5052039"/>
            <a:ext cx="2210527" cy="1426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80528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700" fill="hold"/>
                                        <p:tgtEl>
                                          <p:spTgt spid="4"/>
                                        </p:tgtEl>
                                        <p:attrNameLst>
                                          <p:attrName>ppt_w</p:attrName>
                                        </p:attrNameLst>
                                      </p:cBhvr>
                                      <p:tavLst>
                                        <p:tav tm="0">
                                          <p:val>
                                            <p:strVal val="#ppt_w*0.70"/>
                                          </p:val>
                                        </p:tav>
                                        <p:tav tm="100000">
                                          <p:val>
                                            <p:strVal val="#ppt_w"/>
                                          </p:val>
                                        </p:tav>
                                      </p:tavLst>
                                    </p:anim>
                                    <p:anim calcmode="lin" valueType="num">
                                      <p:cBhvr>
                                        <p:cTn id="20" dur="700" fill="hold"/>
                                        <p:tgtEl>
                                          <p:spTgt spid="4"/>
                                        </p:tgtEl>
                                        <p:attrNameLst>
                                          <p:attrName>ppt_h</p:attrName>
                                        </p:attrNameLst>
                                      </p:cBhvr>
                                      <p:tavLst>
                                        <p:tav tm="0">
                                          <p:val>
                                            <p:strVal val="#ppt_h"/>
                                          </p:val>
                                        </p:tav>
                                        <p:tav tm="100000">
                                          <p:val>
                                            <p:strVal val="#ppt_h"/>
                                          </p:val>
                                        </p:tav>
                                      </p:tavLst>
                                    </p:anim>
                                    <p:animEffect transition="in" filter="fade">
                                      <p:cBhvr>
                                        <p:cTn id="21" dur="700"/>
                                        <p:tgtEl>
                                          <p:spTgt spid="4"/>
                                        </p:tgtEl>
                                      </p:cBhvr>
                                    </p:animEffect>
                                  </p:childTnLst>
                                </p:cTn>
                              </p:par>
                            </p:childTnLst>
                          </p:cTn>
                        </p:par>
                        <p:par>
                          <p:cTn id="22" fill="hold">
                            <p:stCondLst>
                              <p:cond delay="2700"/>
                            </p:stCondLst>
                            <p:childTnLst>
                              <p:par>
                                <p:cTn id="23" presetID="55"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700" fill="hold"/>
                                        <p:tgtEl>
                                          <p:spTgt spid="5"/>
                                        </p:tgtEl>
                                        <p:attrNameLst>
                                          <p:attrName>ppt_w</p:attrName>
                                        </p:attrNameLst>
                                      </p:cBhvr>
                                      <p:tavLst>
                                        <p:tav tm="0">
                                          <p:val>
                                            <p:strVal val="#ppt_w*0.70"/>
                                          </p:val>
                                        </p:tav>
                                        <p:tav tm="100000">
                                          <p:val>
                                            <p:strVal val="#ppt_w"/>
                                          </p:val>
                                        </p:tav>
                                      </p:tavLst>
                                    </p:anim>
                                    <p:anim calcmode="lin" valueType="num">
                                      <p:cBhvr>
                                        <p:cTn id="26" dur="700" fill="hold"/>
                                        <p:tgtEl>
                                          <p:spTgt spid="5"/>
                                        </p:tgtEl>
                                        <p:attrNameLst>
                                          <p:attrName>ppt_h</p:attrName>
                                        </p:attrNameLst>
                                      </p:cBhvr>
                                      <p:tavLst>
                                        <p:tav tm="0">
                                          <p:val>
                                            <p:strVal val="#ppt_h"/>
                                          </p:val>
                                        </p:tav>
                                        <p:tav tm="100000">
                                          <p:val>
                                            <p:strVal val="#ppt_h"/>
                                          </p:val>
                                        </p:tav>
                                      </p:tavLst>
                                    </p:anim>
                                    <p:animEffect transition="in" filter="fade">
                                      <p:cBhvr>
                                        <p:cTn id="27" dur="700"/>
                                        <p:tgtEl>
                                          <p:spTgt spid="5"/>
                                        </p:tgtEl>
                                      </p:cBhvr>
                                    </p:animEffect>
                                  </p:childTnLst>
                                </p:cTn>
                              </p:par>
                            </p:childTnLst>
                          </p:cTn>
                        </p:par>
                        <p:par>
                          <p:cTn id="28" fill="hold">
                            <p:stCondLst>
                              <p:cond delay="3400"/>
                            </p:stCondLst>
                            <p:childTnLst>
                              <p:par>
                                <p:cTn id="29" presetID="55"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00" fill="hold"/>
                                        <p:tgtEl>
                                          <p:spTgt spid="6"/>
                                        </p:tgtEl>
                                        <p:attrNameLst>
                                          <p:attrName>ppt_w</p:attrName>
                                        </p:attrNameLst>
                                      </p:cBhvr>
                                      <p:tavLst>
                                        <p:tav tm="0">
                                          <p:val>
                                            <p:strVal val="#ppt_w*0.70"/>
                                          </p:val>
                                        </p:tav>
                                        <p:tav tm="100000">
                                          <p:val>
                                            <p:strVal val="#ppt_w"/>
                                          </p:val>
                                        </p:tav>
                                      </p:tavLst>
                                    </p:anim>
                                    <p:anim calcmode="lin" valueType="num">
                                      <p:cBhvr>
                                        <p:cTn id="32" dur="700" fill="hold"/>
                                        <p:tgtEl>
                                          <p:spTgt spid="6"/>
                                        </p:tgtEl>
                                        <p:attrNameLst>
                                          <p:attrName>ppt_h</p:attrName>
                                        </p:attrNameLst>
                                      </p:cBhvr>
                                      <p:tavLst>
                                        <p:tav tm="0">
                                          <p:val>
                                            <p:strVal val="#ppt_h"/>
                                          </p:val>
                                        </p:tav>
                                        <p:tav tm="100000">
                                          <p:val>
                                            <p:strVal val="#ppt_h"/>
                                          </p:val>
                                        </p:tav>
                                      </p:tavLst>
                                    </p:anim>
                                    <p:animEffect transition="in" filter="fade">
                                      <p:cBhvr>
                                        <p:cTn id="33"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2"/>
                </a:solidFill>
              </a:rPr>
              <a:t>In nome del popolo sovrano (?)</a:t>
            </a:r>
            <a:endParaRPr lang="it-IT" dirty="0">
              <a:solidFill>
                <a:schemeClr val="accent2"/>
              </a:solidFill>
            </a:endParaRPr>
          </a:p>
        </p:txBody>
      </p:sp>
      <p:sp>
        <p:nvSpPr>
          <p:cNvPr id="3" name="Segnaposto contenuto 2"/>
          <p:cNvSpPr>
            <a:spLocks noGrp="1"/>
          </p:cNvSpPr>
          <p:nvPr>
            <p:ph idx="1"/>
          </p:nvPr>
        </p:nvSpPr>
        <p:spPr>
          <a:xfrm>
            <a:off x="677333" y="2160589"/>
            <a:ext cx="10320405" cy="3880773"/>
          </a:xfrm>
        </p:spPr>
        <p:txBody>
          <a:bodyPr>
            <a:normAutofit fontScale="92500" lnSpcReduction="10000"/>
          </a:bodyPr>
          <a:lstStyle/>
          <a:p>
            <a:pPr>
              <a:lnSpc>
                <a:spcPct val="110000"/>
              </a:lnSpc>
            </a:pPr>
            <a:r>
              <a:rPr lang="it-IT" dirty="0"/>
              <a:t>«L’Italia </a:t>
            </a:r>
            <a:r>
              <a:rPr lang="it-IT" dirty="0" smtClean="0"/>
              <a:t>è una </a:t>
            </a:r>
            <a:r>
              <a:rPr lang="it-IT" dirty="0"/>
              <a:t>Repubblica democratica, </a:t>
            </a:r>
            <a:r>
              <a:rPr lang="it-IT" dirty="0" smtClean="0"/>
              <a:t>fondata sul </a:t>
            </a:r>
            <a:r>
              <a:rPr lang="it-IT" dirty="0"/>
              <a:t>lavoro</a:t>
            </a:r>
            <a:r>
              <a:rPr lang="it-IT" dirty="0" smtClean="0"/>
              <a:t>. La sovranità appartiene </a:t>
            </a:r>
            <a:r>
              <a:rPr lang="it-IT" dirty="0"/>
              <a:t>al popolo, che la </a:t>
            </a:r>
            <a:r>
              <a:rPr lang="it-IT" dirty="0" smtClean="0"/>
              <a:t>esercita </a:t>
            </a:r>
            <a:r>
              <a:rPr lang="it-IT" dirty="0"/>
              <a:t>nelle forme e nei limiti della </a:t>
            </a:r>
            <a:r>
              <a:rPr lang="it-IT" dirty="0" smtClean="0"/>
              <a:t>Costituzione. […] </a:t>
            </a:r>
            <a:r>
              <a:rPr lang="it-IT" dirty="0"/>
              <a:t>L’Italia ripudia la guerra come strumento di offesa alla libertà degli altri popoli e come mezzo di risoluzione delle controversie internazionali; consente, in condizioni di parità con gli altri Stati, alle limitazioni di sovranità necessarie ad un ordinamento che assicuri la pace e la giustizia fra le Nazioni; promuove e favorisce le organizzazioni internazionali rivolte a tale scopo</a:t>
            </a:r>
            <a:r>
              <a:rPr lang="it-IT" dirty="0" smtClean="0"/>
              <a:t>» (</a:t>
            </a:r>
            <a:r>
              <a:rPr lang="it-IT" i="1" dirty="0" smtClean="0"/>
              <a:t>Costituzione della Repubblica Italiana</a:t>
            </a:r>
            <a:r>
              <a:rPr lang="it-IT" dirty="0" smtClean="0"/>
              <a:t>, artt. 1 e 11).</a:t>
            </a:r>
          </a:p>
          <a:p>
            <a:pPr>
              <a:lnSpc>
                <a:spcPct val="110000"/>
              </a:lnSpc>
            </a:pPr>
            <a:r>
              <a:rPr lang="it-IT" dirty="0" smtClean="0"/>
              <a:t>«</a:t>
            </a:r>
            <a:r>
              <a:rPr lang="it-IT" dirty="0"/>
              <a:t>Il soggetto </a:t>
            </a:r>
            <a:r>
              <a:rPr lang="it-IT" dirty="0" smtClean="0"/>
              <a:t>dell’autorità </a:t>
            </a:r>
            <a:r>
              <a:rPr lang="it-IT" dirty="0"/>
              <a:t>politica è il popolo, considerato nella sua totalità quale detentore della sovranità. Il popolo, in varie forme, trasferisce </a:t>
            </a:r>
            <a:r>
              <a:rPr lang="it-IT" dirty="0" smtClean="0"/>
              <a:t>l’esercizio </a:t>
            </a:r>
            <a:r>
              <a:rPr lang="it-IT" dirty="0"/>
              <a:t>della sua sovranità a coloro che liberamente elegge suoi rappresentanti, ma conserva la facoltà di farla valere nel controllo </a:t>
            </a:r>
            <a:r>
              <a:rPr lang="it-IT" dirty="0" smtClean="0"/>
              <a:t>dell’operato </a:t>
            </a:r>
            <a:r>
              <a:rPr lang="it-IT" dirty="0"/>
              <a:t>dei governanti e anche nella loro sostituzione, qualora essi non adempiano in maniera soddisfacente alle loro funzioni. Sebbene questo sia un diritto valido in ogni Stato e in qualsiasi regime politico, il sistema della democrazia, grazie alle sue procedure di controllo, ne permette e ne garantisce la migliore </a:t>
            </a:r>
            <a:r>
              <a:rPr lang="it-IT" dirty="0" smtClean="0"/>
              <a:t>attuazione. </a:t>
            </a:r>
            <a:r>
              <a:rPr lang="it-IT" dirty="0"/>
              <a:t>Il solo consenso popolare non è tuttavia sufficiente a far ritenere giuste le modalità di esercizio </a:t>
            </a:r>
            <a:r>
              <a:rPr lang="it-IT" dirty="0" smtClean="0"/>
              <a:t>dell’autorità </a:t>
            </a:r>
            <a:r>
              <a:rPr lang="it-IT" dirty="0"/>
              <a:t>politica</a:t>
            </a:r>
            <a:r>
              <a:rPr lang="it-IT" dirty="0" smtClean="0"/>
              <a:t>» (</a:t>
            </a:r>
            <a:r>
              <a:rPr lang="it-IT" i="1" dirty="0" smtClean="0"/>
              <a:t>CDSC</a:t>
            </a:r>
            <a:r>
              <a:rPr lang="it-IT" dirty="0" smtClean="0"/>
              <a:t>, n. 395).</a:t>
            </a:r>
            <a:endParaRPr lang="it-IT" dirty="0"/>
          </a:p>
        </p:txBody>
      </p:sp>
    </p:spTree>
    <p:extLst>
      <p:ext uri="{BB962C8B-B14F-4D97-AF65-F5344CB8AC3E}">
        <p14:creationId xmlns:p14="http://schemas.microsoft.com/office/powerpoint/2010/main" val="40188563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3" y="609600"/>
            <a:ext cx="8890615" cy="1320800"/>
          </a:xfrm>
        </p:spPr>
        <p:txBody>
          <a:bodyPr>
            <a:normAutofit/>
          </a:bodyPr>
          <a:lstStyle/>
          <a:p>
            <a:r>
              <a:rPr lang="it-IT" dirty="0" smtClean="0">
                <a:solidFill>
                  <a:schemeClr val="accent2"/>
                </a:solidFill>
              </a:rPr>
              <a:t>Sovranità/</a:t>
            </a:r>
            <a:r>
              <a:rPr lang="it-IT" dirty="0" err="1" smtClean="0">
                <a:solidFill>
                  <a:schemeClr val="accent2"/>
                </a:solidFill>
              </a:rPr>
              <a:t>sovranismo</a:t>
            </a:r>
            <a:r>
              <a:rPr lang="it-IT" dirty="0" smtClean="0">
                <a:solidFill>
                  <a:schemeClr val="accent2"/>
                </a:solidFill>
              </a:rPr>
              <a:t> e popolo/populismo ai tempi di un altro “-</a:t>
            </a:r>
            <a:r>
              <a:rPr lang="it-IT" dirty="0" err="1" smtClean="0">
                <a:solidFill>
                  <a:schemeClr val="accent2"/>
                </a:solidFill>
              </a:rPr>
              <a:t>ismo</a:t>
            </a:r>
            <a:r>
              <a:rPr lang="it-IT" dirty="0" smtClean="0">
                <a:solidFill>
                  <a:schemeClr val="accent2"/>
                </a:solidFill>
              </a:rPr>
              <a:t>”</a:t>
            </a:r>
            <a:endParaRPr lang="it-IT" dirty="0">
              <a:solidFill>
                <a:schemeClr val="accent2"/>
              </a:solidFill>
            </a:endParaRPr>
          </a:p>
        </p:txBody>
      </p:sp>
      <p:sp>
        <p:nvSpPr>
          <p:cNvPr id="3" name="Segnaposto contenuto 2"/>
          <p:cNvSpPr>
            <a:spLocks noGrp="1"/>
          </p:cNvSpPr>
          <p:nvPr>
            <p:ph idx="1"/>
          </p:nvPr>
        </p:nvSpPr>
        <p:spPr>
          <a:xfrm>
            <a:off x="677333" y="2160589"/>
            <a:ext cx="9921393" cy="3880773"/>
          </a:xfrm>
        </p:spPr>
        <p:txBody>
          <a:bodyPr>
            <a:normAutofit/>
          </a:bodyPr>
          <a:lstStyle/>
          <a:p>
            <a:pPr>
              <a:lnSpc>
                <a:spcPct val="110000"/>
              </a:lnSpc>
            </a:pPr>
            <a:r>
              <a:rPr lang="it-IT" dirty="0" smtClean="0"/>
              <a:t>«Il Fascismo ha restituito allo Stato la dignità sovrana, rivendicandone, contro tutti i particolarismi di classe e di categoria, l’assoluto valore etico; ha restituito al Governo dello Stato, ridotto a strumento esecutivo dell’assemblea elettiva, la sua dignità di rappresentante della personalità dello Stato e la pienezza della sua potestà d’imperio; ha sottratto l’amministrazione alle pressioni di tutte le faziosità e di tutti gli interessi» (Benito Mussolini, 22 dicembre 1928).</a:t>
            </a:r>
          </a:p>
          <a:p>
            <a:pPr>
              <a:lnSpc>
                <a:spcPct val="110000"/>
              </a:lnSpc>
            </a:pPr>
            <a:r>
              <a:rPr lang="it-IT" dirty="0" smtClean="0"/>
              <a:t>«Il Fascismo, sarà bene riproclamarlo ancora una volta, non è sorto a difesa di determinate classi, a difesa di determinati interessi o di determinate categorie, ma è stato un movimento sano di popolo italiano e movimento di popolo intende restare. Tutta l’opera del Governo fascista, anche quella minuta, quotidiana, tutta la legislazione del Governo fascista è stata diretta ad un solo scopo: quello di migliorare materialmente e moralmente il popolo italiano» (Benito Mussolini, 8 maggio 1828).</a:t>
            </a:r>
            <a:endParaRPr lang="it-IT" dirty="0"/>
          </a:p>
        </p:txBody>
      </p:sp>
    </p:spTree>
    <p:extLst>
      <p:ext uri="{BB962C8B-B14F-4D97-AF65-F5344CB8AC3E}">
        <p14:creationId xmlns:p14="http://schemas.microsoft.com/office/powerpoint/2010/main" val="23047142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3" y="609600"/>
            <a:ext cx="8932831" cy="1320800"/>
          </a:xfrm>
        </p:spPr>
        <p:txBody>
          <a:bodyPr/>
          <a:lstStyle/>
          <a:p>
            <a:r>
              <a:rPr lang="it-IT" dirty="0" smtClean="0">
                <a:solidFill>
                  <a:schemeClr val="accent2"/>
                </a:solidFill>
              </a:rPr>
              <a:t>Sovranità/</a:t>
            </a:r>
            <a:r>
              <a:rPr lang="it-IT" dirty="0" err="1" smtClean="0">
                <a:solidFill>
                  <a:schemeClr val="accent2"/>
                </a:solidFill>
              </a:rPr>
              <a:t>sovranismo</a:t>
            </a:r>
            <a:r>
              <a:rPr lang="it-IT" dirty="0" smtClean="0">
                <a:solidFill>
                  <a:schemeClr val="accent2"/>
                </a:solidFill>
              </a:rPr>
              <a:t> e popolo/populismo al giorno d’oggi</a:t>
            </a:r>
            <a:endParaRPr lang="it-IT" dirty="0">
              <a:solidFill>
                <a:schemeClr val="accent2"/>
              </a:solidFill>
            </a:endParaRPr>
          </a:p>
        </p:txBody>
      </p:sp>
      <p:sp>
        <p:nvSpPr>
          <p:cNvPr id="3" name="Segnaposto contenuto 2"/>
          <p:cNvSpPr>
            <a:spLocks noGrp="1"/>
          </p:cNvSpPr>
          <p:nvPr>
            <p:ph idx="1"/>
          </p:nvPr>
        </p:nvSpPr>
        <p:spPr/>
        <p:txBody>
          <a:bodyPr/>
          <a:lstStyle/>
          <a:p>
            <a:r>
              <a:rPr lang="it-IT" u="sng" dirty="0" err="1" smtClean="0"/>
              <a:t>Sovranismo</a:t>
            </a:r>
            <a:r>
              <a:rPr lang="it-IT" dirty="0"/>
              <a:t>: </a:t>
            </a:r>
            <a:r>
              <a:rPr lang="it-IT" dirty="0" smtClean="0"/>
              <a:t>«Posizione </a:t>
            </a:r>
            <a:r>
              <a:rPr lang="it-IT" dirty="0"/>
              <a:t>politica che propugna la difesa o la riconquista della sovranità nazionale da parte di un popolo o di uno Stato, in antitesi alle dinamiche della globalizzazione e in contrapposizione alle politiche sovrannazionali di </a:t>
            </a:r>
            <a:r>
              <a:rPr lang="it-IT" dirty="0" smtClean="0"/>
              <a:t>concertazione» (Neologismi Treccani, inizio anni Duemila).</a:t>
            </a:r>
          </a:p>
          <a:p>
            <a:r>
              <a:rPr lang="it-IT" dirty="0" smtClean="0">
                <a:hlinkClick r:id="rId3"/>
              </a:rPr>
              <a:t>Un approfondimento (linguistico) di Michele A. </a:t>
            </a:r>
            <a:r>
              <a:rPr lang="it-IT" dirty="0" err="1" smtClean="0">
                <a:hlinkClick r:id="rId3"/>
              </a:rPr>
              <a:t>Cortelazzo</a:t>
            </a:r>
            <a:r>
              <a:rPr lang="it-IT" dirty="0" smtClean="0"/>
              <a:t> (4 gennaio 2019).</a:t>
            </a:r>
          </a:p>
          <a:p>
            <a:r>
              <a:rPr lang="it-IT" u="sng" dirty="0" smtClean="0"/>
              <a:t>Populismo</a:t>
            </a:r>
            <a:r>
              <a:rPr lang="it-IT" dirty="0" smtClean="0"/>
              <a:t>: «Possono essere definite populiste quelle formule politiche per le quali fonte precipua d’ispirazione e termine costante di riferimento è il popolo, considerato come aggregato sociale omogeneo e come depositario esclusivo di valori positivi, specifici e permanenti. Si è detto che il populismo non è una dottrina precisa ma una “sindrome”. In effetti al populismo non corrisponde un’elaborazione teorica organica e sistematica. Sovente il populismo è più latente che teoricamente esplicito. [… segue]</a:t>
            </a:r>
            <a:endParaRPr lang="it-IT" dirty="0"/>
          </a:p>
        </p:txBody>
      </p:sp>
    </p:spTree>
    <p:extLst>
      <p:ext uri="{BB962C8B-B14F-4D97-AF65-F5344CB8AC3E}">
        <p14:creationId xmlns:p14="http://schemas.microsoft.com/office/powerpoint/2010/main" val="13335797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941796" cy="1320800"/>
          </a:xfrm>
        </p:spPr>
        <p:txBody>
          <a:bodyPr/>
          <a:lstStyle/>
          <a:p>
            <a:r>
              <a:rPr lang="it-IT" dirty="0">
                <a:solidFill>
                  <a:schemeClr val="accent2"/>
                </a:solidFill>
              </a:rPr>
              <a:t>Sovranità/</a:t>
            </a:r>
            <a:r>
              <a:rPr lang="it-IT" dirty="0" err="1">
                <a:solidFill>
                  <a:schemeClr val="accent2"/>
                </a:solidFill>
              </a:rPr>
              <a:t>sovranismo</a:t>
            </a:r>
            <a:r>
              <a:rPr lang="it-IT" dirty="0">
                <a:solidFill>
                  <a:schemeClr val="accent2"/>
                </a:solidFill>
              </a:rPr>
              <a:t> e </a:t>
            </a:r>
            <a:r>
              <a:rPr lang="it-IT" dirty="0" smtClean="0">
                <a:solidFill>
                  <a:schemeClr val="accent2"/>
                </a:solidFill>
              </a:rPr>
              <a:t>popolo/populismo al giorno d’oggi</a:t>
            </a:r>
            <a:endParaRPr lang="it-IT" dirty="0">
              <a:solidFill>
                <a:schemeClr val="accent2"/>
              </a:solidFill>
            </a:endParaRPr>
          </a:p>
        </p:txBody>
      </p:sp>
      <p:sp>
        <p:nvSpPr>
          <p:cNvPr id="3" name="Segnaposto contenuto 2"/>
          <p:cNvSpPr>
            <a:spLocks noGrp="1"/>
          </p:cNvSpPr>
          <p:nvPr>
            <p:ph idx="1"/>
          </p:nvPr>
        </p:nvSpPr>
        <p:spPr>
          <a:xfrm>
            <a:off x="677333" y="2160589"/>
            <a:ext cx="10037772" cy="3880773"/>
          </a:xfrm>
        </p:spPr>
        <p:txBody>
          <a:bodyPr>
            <a:normAutofit/>
          </a:bodyPr>
          <a:lstStyle/>
          <a:p>
            <a:pPr>
              <a:lnSpc>
                <a:spcPct val="105000"/>
              </a:lnSpc>
            </a:pPr>
            <a:r>
              <a:rPr lang="it-IT" dirty="0" smtClean="0"/>
              <a:t>[… continua] Come rappresentanza, come quinta essenza del popolo, è evocato quell’elemento sociale che appare meno contaminato da ingerenze esterne e che è identificabile in Paesi prevalentemente agricoli nella popolazione rurale. […] Fondandosi sul postulato dell’omogeneità delle masse popolari, il populismo si differenzierà radicalmente non solo dai movimenti di classe ma anche dai movimenti interclassisti. […] Per il populismo la divisione è fra il popolo e il “non popolo”. Il “</a:t>
            </a:r>
            <a:r>
              <a:rPr lang="it-IT" dirty="0"/>
              <a:t>non popolo</a:t>
            </a:r>
            <a:r>
              <a:rPr lang="it-IT" dirty="0" smtClean="0"/>
              <a:t>” è tutto ciò che sta al di fuori di un popolo determinato storicamente, territorialmente e qualitativamente. Populismo e internazionalismo sono incompatibili. […] Il populismo, che è fideistico nelle sue premesse, diventa nei suoi moduli operativi messianico temendo continue insidie alla purezza popolare, e ricercandone la sopravvivenza o la salvezza in forme carismatiche; diventa manicheo, mirando all’espulsione radicale dal sistema politico e sociale di ciò che non è popolo quale germe parassitario e corruttore. Donde la presenza allo stato pubblico o larvato in quasi tutti i populismi di una costante modalità razzista. [… segue]</a:t>
            </a:r>
            <a:endParaRPr lang="it-IT" dirty="0"/>
          </a:p>
        </p:txBody>
      </p:sp>
    </p:spTree>
    <p:extLst>
      <p:ext uri="{BB962C8B-B14F-4D97-AF65-F5344CB8AC3E}">
        <p14:creationId xmlns:p14="http://schemas.microsoft.com/office/powerpoint/2010/main" val="420404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faccettatur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1432</TotalTime>
  <Words>3133</Words>
  <Application>Microsoft Office PowerPoint</Application>
  <PresentationFormat>Personalizzato</PresentationFormat>
  <Paragraphs>86</Paragraphs>
  <Slides>21</Slides>
  <Notes>21</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Sfaccettatura</vt:lpstr>
      <vt:lpstr>LE PAROLE DELLA POLITICA</vt:lpstr>
      <vt:lpstr>«Le parole contano»: ipse dixit…</vt:lpstr>
      <vt:lpstr>Conte alla rovescia (aicsevor alla etnoC)</vt:lpstr>
      <vt:lpstr>Partiamo dal fondo</vt:lpstr>
      <vt:lpstr>Quali fonti e quali princìpi per il «neoumanesimo»?</vt:lpstr>
      <vt:lpstr>In nome del popolo sovrano (?)</vt:lpstr>
      <vt:lpstr>Sovranità/sovranismo e popolo/populismo ai tempi di un altro “-ismo”</vt:lpstr>
      <vt:lpstr>Sovranità/sovranismo e popolo/populismo al giorno d’oggi</vt:lpstr>
      <vt:lpstr>Sovranità/sovranismo e popolo/populismo al giorno d’oggi</vt:lpstr>
      <vt:lpstr>Sovranità/sovranismo e popolo/populismo al giorno d’oggi</vt:lpstr>
      <vt:lpstr>Chi è (dichiaratamente) populista…</vt:lpstr>
      <vt:lpstr>… e chi (forse) no, o (forse) sì</vt:lpstr>
      <vt:lpstr>I diversi germogli di una stessa radice: cent’anni di pop-olarismo</vt:lpstr>
      <vt:lpstr>I diversi germogli di una stessa radice: cent’anni di pop-olarismo</vt:lpstr>
      <vt:lpstr>I diversi germogli di una stessa radice: cent’anni di pop-olarismo</vt:lpstr>
      <vt:lpstr>I diversi germogli di una stessa radice: cent’anni di pop-olarismo</vt:lpstr>
      <vt:lpstr>Quali presenze e quali retaggi nel Partito Democratico?</vt:lpstr>
      <vt:lpstr>Quali presenze e quali retaggi nel Partito Democratico?</vt:lpstr>
      <vt:lpstr>E quali “-ismi” nel Partito Democratico?</vt:lpstr>
      <vt:lpstr>E quali “-ismi” nel Partito Democratico?</vt:lpstr>
      <vt:lpstr>Le parole della politica contemporanea tra vecchio, nuovo e perdita del DNA linguistico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PAROLE DELLA POLITICA</dc:title>
  <dc:creator>Edoardo Buroni</dc:creator>
  <cp:lastModifiedBy>Ufficio</cp:lastModifiedBy>
  <cp:revision>59</cp:revision>
  <dcterms:created xsi:type="dcterms:W3CDTF">2019-12-04T10:38:02Z</dcterms:created>
  <dcterms:modified xsi:type="dcterms:W3CDTF">2019-12-12T09:42:37Z</dcterms:modified>
</cp:coreProperties>
</file>